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7" r:id="rId2"/>
    <p:sldId id="338" r:id="rId3"/>
    <p:sldId id="360" r:id="rId4"/>
    <p:sldId id="361" r:id="rId5"/>
    <p:sldId id="362" r:id="rId6"/>
    <p:sldId id="363" r:id="rId7"/>
    <p:sldId id="364" r:id="rId8"/>
  </p:sldIdLst>
  <p:sldSz cx="9144000" cy="6858000" type="screen4x3"/>
  <p:notesSz cx="6813550" cy="9945688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D8B1"/>
    <a:srgbClr val="296826"/>
    <a:srgbClr val="8EB4E3"/>
    <a:srgbClr val="4383D1"/>
    <a:srgbClr val="C00000"/>
    <a:srgbClr val="FF7575"/>
    <a:srgbClr val="FFC1C1"/>
    <a:srgbClr val="52A854"/>
    <a:srgbClr val="FFBDBD"/>
    <a:srgbClr val="4DC16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34" autoAdjust="0"/>
    <p:restoredTop sz="94465" autoAdjust="0"/>
  </p:normalViewPr>
  <p:slideViewPr>
    <p:cSldViewPr>
      <p:cViewPr varScale="1">
        <p:scale>
          <a:sx n="102" d="100"/>
          <a:sy n="102" d="100"/>
        </p:scale>
        <p:origin x="-4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autoTitleDeleted val="1"/>
    <c:plotArea>
      <c:layout>
        <c:manualLayout>
          <c:layoutTarget val="inner"/>
          <c:xMode val="edge"/>
          <c:yMode val="edge"/>
          <c:x val="4.0980725679345464E-2"/>
          <c:y val="6.700596126020758E-2"/>
          <c:w val="0.92063844794709315"/>
          <c:h val="0.74711661626762993"/>
        </c:manualLayout>
      </c:layout>
      <c:barChart>
        <c:barDir val="col"/>
        <c:grouping val="clustered"/>
        <c:ser>
          <c:idx val="0"/>
          <c:order val="0"/>
          <c:tx>
            <c:strRef>
              <c:f>Лист1!$A$4</c:f>
              <c:strCache>
                <c:ptCount val="1"/>
                <c:pt idx="0">
                  <c:v>Объем ВРП (1 вариант), млрд. рублей</c:v>
                </c:pt>
              </c:strCache>
            </c:strRef>
          </c:tx>
          <c:spPr>
            <a:solidFill>
              <a:srgbClr val="FF7575"/>
            </a:solidFill>
            <a:ln>
              <a:solidFill>
                <a:schemeClr val="bg1"/>
              </a:solidFill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dLbls>
            <c:dLbl>
              <c:idx val="1"/>
              <c:layout>
                <c:manualLayout>
                  <c:x val="0"/>
                  <c:y val="1.1105848516997046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7.1495522341224905E-3"/>
                  <c:y val="-8.5932526004552632E-4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7.0921202774321878E-3"/>
                  <c:y val="3.2261751330570814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1.3213120732928151E-2"/>
                  <c:y val="-4.7544886865631464E-2"/>
                </c:manualLayout>
              </c:layout>
              <c:dLblPos val="inEnd"/>
              <c:showVal val="1"/>
            </c:dLbl>
            <c:numFmt formatCode="#,##0.0" sourceLinked="0"/>
            <c:txPr>
              <a:bodyPr/>
              <a:lstStyle/>
              <a:p>
                <a:pPr>
                  <a:defRPr sz="1700" b="1">
                    <a:solidFill>
                      <a:schemeClr val="tx1"/>
                    </a:solidFill>
                    <a:effectLst/>
                  </a:defRPr>
                </a:pPr>
                <a:endParaRPr lang="ru-RU"/>
              </a:p>
            </c:txPr>
            <c:dLblPos val="inEnd"/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Лист1!$B$4:$E$4</c:f>
              <c:numCache>
                <c:formatCode>0.0</c:formatCode>
                <c:ptCount val="4"/>
                <c:pt idx="1">
                  <c:v>177.2</c:v>
                </c:pt>
                <c:pt idx="2">
                  <c:v>227</c:v>
                </c:pt>
                <c:pt idx="3">
                  <c:v>292.39999999999975</c:v>
                </c:pt>
              </c:numCache>
            </c:numRef>
          </c:val>
        </c:ser>
        <c:ser>
          <c:idx val="1"/>
          <c:order val="1"/>
          <c:tx>
            <c:strRef>
              <c:f>Лист1!$A$5</c:f>
              <c:strCache>
                <c:ptCount val="1"/>
                <c:pt idx="0">
                  <c:v>Объем ВРП (2 вариант), млрд. рублей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28575">
              <a:solidFill>
                <a:schemeClr val="bg1"/>
              </a:solidFill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dPt>
            <c:idx val="0"/>
            <c:spPr>
              <a:solidFill>
                <a:schemeClr val="accent1">
                  <a:lumMod val="75000"/>
                </a:schemeClr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Pt>
            <c:idx val="1"/>
            <c:spPr>
              <a:solidFill>
                <a:srgbClr val="296826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Pt>
            <c:idx val="2"/>
            <c:spPr>
              <a:solidFill>
                <a:srgbClr val="296826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Pt>
            <c:idx val="3"/>
            <c:spPr>
              <a:solidFill>
                <a:srgbClr val="296826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Pt>
            <c:idx val="4"/>
            <c:spPr>
              <a:solidFill>
                <a:srgbClr val="296826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Lbls>
            <c:dLbl>
              <c:idx val="0"/>
              <c:layout>
                <c:manualLayout>
                  <c:x val="-2.4023603468851461E-3"/>
                  <c:y val="5.2936280488507861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3.6612146016246415E-3"/>
                  <c:y val="5.3422100633608331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2.4887504065272169E-3"/>
                  <c:y val="1.2079629709532268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2.3159702872430762E-3"/>
                  <c:y val="5.39079207787088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2.4023855878051218E-3"/>
                  <c:y val="-4.9612055859789513E-2"/>
                </c:manualLayout>
              </c:layout>
              <c:dLblPos val="inEnd"/>
              <c:showVal val="1"/>
            </c:dLbl>
            <c:txPr>
              <a:bodyPr/>
              <a:lstStyle/>
              <a:p>
                <a:pPr>
                  <a:defRPr sz="1700" b="1">
                    <a:solidFill>
                      <a:schemeClr val="tx1"/>
                    </a:solidFill>
                    <a:effectLst/>
                  </a:defRPr>
                </a:pPr>
                <a:endParaRPr lang="ru-RU"/>
              </a:p>
            </c:txPr>
            <c:dLblPos val="inEnd"/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Лист1!$B$5:$E$5</c:f>
              <c:numCache>
                <c:formatCode>#,##0.0</c:formatCode>
                <c:ptCount val="4"/>
                <c:pt idx="1">
                  <c:v>180.9</c:v>
                </c:pt>
                <c:pt idx="2">
                  <c:v>236.6</c:v>
                </c:pt>
                <c:pt idx="3">
                  <c:v>314.89999999999975</c:v>
                </c:pt>
              </c:numCache>
            </c:numRef>
          </c:val>
        </c:ser>
        <c:ser>
          <c:idx val="2"/>
          <c:order val="2"/>
          <c:tx>
            <c:strRef>
              <c:f>Лист1!$A$6</c:f>
              <c:strCache>
                <c:ptCount val="1"/>
                <c:pt idx="0">
                  <c:v>Объем ВРП (3 вариант), млрд. рублей</c:v>
                </c:pt>
              </c:strCache>
            </c:strRef>
          </c:tx>
          <c:spPr>
            <a:solidFill>
              <a:srgbClr val="8EB4E3"/>
            </a:solidFill>
            <a:ln w="28575">
              <a:solidFill>
                <a:schemeClr val="bg1"/>
              </a:solidFill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dPt>
            <c:idx val="0"/>
            <c:spPr>
              <a:solidFill>
                <a:schemeClr val="accent1">
                  <a:lumMod val="75000"/>
                </a:schemeClr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Lbls>
            <c:dLbl>
              <c:idx val="0"/>
              <c:layout>
                <c:manualLayout>
                  <c:x val="1.1347896063073275E-3"/>
                  <c:y val="6.7609695718492532E-3"/>
                </c:manualLayout>
              </c:layout>
              <c:showVal val="1"/>
            </c:dLbl>
            <c:dLbl>
              <c:idx val="1"/>
              <c:layout>
                <c:manualLayout>
                  <c:x val="2.4001328005042412E-3"/>
                  <c:y val="-3.7694702715948747E-3"/>
                </c:manualLayout>
              </c:layout>
              <c:showVal val="1"/>
            </c:dLbl>
            <c:dLbl>
              <c:idx val="2"/>
              <c:layout>
                <c:manualLayout>
                  <c:x val="2.6397393112156347E-3"/>
                  <c:y val="4.2073671413651046E-3"/>
                </c:manualLayout>
              </c:layout>
              <c:showVal val="1"/>
            </c:dLbl>
            <c:dLbl>
              <c:idx val="3"/>
              <c:layout>
                <c:manualLayout>
                  <c:x val="4.562596087150142E-4"/>
                  <c:y val="8.3903609330777066E-3"/>
                </c:manualLayout>
              </c:layout>
              <c:showVal val="1"/>
            </c:dLbl>
            <c:dLbl>
              <c:idx val="4"/>
              <c:layout>
                <c:manualLayout>
                  <c:x val="2.9651491408539559E-3"/>
                  <c:y val="8.2686759766315426E-3"/>
                </c:manualLayout>
              </c:layout>
              <c:showVal val="1"/>
            </c:dLbl>
            <c:spPr>
              <a:effectLst/>
            </c:spPr>
            <c:txPr>
              <a:bodyPr/>
              <a:lstStyle/>
              <a:p>
                <a:pPr>
                  <a:defRPr sz="17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Лист1!$B$6:$E$6</c:f>
              <c:numCache>
                <c:formatCode>#,##0.0</c:formatCode>
                <c:ptCount val="4"/>
                <c:pt idx="0">
                  <c:v>154.1</c:v>
                </c:pt>
                <c:pt idx="1">
                  <c:v>183.7</c:v>
                </c:pt>
                <c:pt idx="2">
                  <c:v>267</c:v>
                </c:pt>
                <c:pt idx="3">
                  <c:v>396.2</c:v>
                </c:pt>
              </c:numCache>
            </c:numRef>
          </c:val>
        </c:ser>
        <c:axId val="95853184"/>
        <c:axId val="131727744"/>
      </c:barChart>
      <c:lineChart>
        <c:grouping val="standard"/>
        <c:ser>
          <c:idx val="3"/>
          <c:order val="3"/>
          <c:tx>
            <c:strRef>
              <c:f>Лист1!$A$8</c:f>
              <c:strCache>
                <c:ptCount val="1"/>
                <c:pt idx="0">
                  <c:v>Объем ВРП в 2030 году (1 вариант), млрд. рублей</c:v>
                </c:pt>
              </c:strCache>
            </c:strRef>
          </c:tx>
          <c:spPr>
            <a:ln>
              <a:solidFill>
                <a:srgbClr val="FF7575"/>
              </a:solidFill>
              <a:tailEnd type="stealth" w="med" len="med"/>
            </a:ln>
            <a:effectLst/>
          </c:spPr>
          <c:marker>
            <c:symbol val="none"/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2.1510350052134281E-3"/>
                  <c:y val="1.0165498337836374E-2"/>
                </c:manualLayout>
              </c:layout>
              <c:showVal val="1"/>
            </c:dLbl>
            <c:dLbl>
              <c:idx val="4"/>
              <c:layout>
                <c:manualLayout>
                  <c:x val="-6.5326917387445718E-3"/>
                  <c:y val="1.4470182959105213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Лист1!$B$8:$E$8</c:f>
              <c:numCache>
                <c:formatCode>0.0</c:formatCode>
                <c:ptCount val="4"/>
                <c:pt idx="1">
                  <c:v>177.2</c:v>
                </c:pt>
                <c:pt idx="2">
                  <c:v>227</c:v>
                </c:pt>
                <c:pt idx="3" formatCode="#,##0.0">
                  <c:v>320.39999999999975</c:v>
                </c:pt>
              </c:numCache>
            </c:numRef>
          </c:val>
          <c:smooth val="1"/>
        </c:ser>
        <c:ser>
          <c:idx val="4"/>
          <c:order val="4"/>
          <c:tx>
            <c:strRef>
              <c:f>Лист1!$A$9</c:f>
              <c:strCache>
                <c:ptCount val="1"/>
                <c:pt idx="0">
                  <c:v>Объем ВРП в 2030 году (2 вариант), млрд. рублей</c:v>
                </c:pt>
              </c:strCache>
            </c:strRef>
          </c:tx>
          <c:spPr>
            <a:ln>
              <a:solidFill>
                <a:srgbClr val="296826"/>
              </a:solidFill>
              <a:tailEnd type="stealth"/>
            </a:ln>
          </c:spPr>
          <c:marker>
            <c:symbol val="none"/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3.3155575132137083E-3"/>
                  <c:y val="-1.8580397305361526E-2"/>
                </c:manualLayout>
              </c:layout>
              <c:showVal val="1"/>
            </c:dLbl>
            <c:dLbl>
              <c:idx val="4"/>
              <c:layout>
                <c:manualLayout>
                  <c:x val="1.2011927939025561E-3"/>
                  <c:y val="-3.9883363640825257E-3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rgbClr val="296826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Лист1!$B$9:$E$9</c:f>
              <c:numCache>
                <c:formatCode>#,##0.0</c:formatCode>
                <c:ptCount val="4"/>
                <c:pt idx="1">
                  <c:v>180.9</c:v>
                </c:pt>
                <c:pt idx="2">
                  <c:v>236.6</c:v>
                </c:pt>
                <c:pt idx="3" formatCode="0.0">
                  <c:v>347.8</c:v>
                </c:pt>
              </c:numCache>
            </c:numRef>
          </c:val>
          <c:smooth val="1"/>
        </c:ser>
        <c:ser>
          <c:idx val="5"/>
          <c:order val="5"/>
          <c:tx>
            <c:strRef>
              <c:f>Лист1!$A$10</c:f>
              <c:strCache>
                <c:ptCount val="1"/>
                <c:pt idx="0">
                  <c:v>Объем ВРП в 2030 году (3 вариант), млрд. рублей</c:v>
                </c:pt>
              </c:strCache>
            </c:strRef>
          </c:tx>
          <c:spPr>
            <a:ln>
              <a:solidFill>
                <a:srgbClr val="8EB4E3"/>
              </a:solidFill>
              <a:tailEnd type="stealth"/>
            </a:ln>
          </c:spPr>
          <c:marker>
            <c:symbol val="none"/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3.286793109947238E-3"/>
                  <c:y val="-7.9524640633074732E-3"/>
                </c:manualLayout>
              </c:layout>
              <c:showVal val="1"/>
            </c:dLbl>
            <c:dLbl>
              <c:idx val="4"/>
              <c:layout>
                <c:manualLayout>
                  <c:x val="1.2011927939025561E-3"/>
                  <c:y val="-2.0550192137750271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rgbClr val="4383D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Лист1!$B$10:$E$10</c:f>
              <c:numCache>
                <c:formatCode>#,##0.0</c:formatCode>
                <c:ptCount val="4"/>
                <c:pt idx="1">
                  <c:v>183.7</c:v>
                </c:pt>
                <c:pt idx="2">
                  <c:v>267</c:v>
                </c:pt>
                <c:pt idx="3" formatCode="0.0">
                  <c:v>451.4</c:v>
                </c:pt>
              </c:numCache>
            </c:numRef>
          </c:val>
          <c:smooth val="1"/>
        </c:ser>
        <c:marker val="1"/>
        <c:axId val="131730816"/>
        <c:axId val="131729280"/>
      </c:lineChart>
      <c:catAx>
        <c:axId val="95853184"/>
        <c:scaling>
          <c:orientation val="minMax"/>
        </c:scaling>
        <c:axPos val="b"/>
        <c:numFmt formatCode="General" sourceLinked="1"/>
        <c:majorTickMark val="cross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600" b="0"/>
            </a:pPr>
            <a:endParaRPr lang="ru-RU"/>
          </a:p>
        </c:txPr>
        <c:crossAx val="131727744"/>
        <c:crosses val="autoZero"/>
        <c:lblAlgn val="ctr"/>
        <c:lblOffset val="100"/>
        <c:tickLblSkip val="1"/>
        <c:tickMarkSkip val="1"/>
      </c:catAx>
      <c:valAx>
        <c:axId val="131727744"/>
        <c:scaling>
          <c:orientation val="minMax"/>
          <c:max val="750"/>
          <c:min val="0"/>
        </c:scaling>
        <c:axPos val="l"/>
        <c:numFmt formatCode="0" sourceLinked="0"/>
        <c:majorTickMark val="cross"/>
        <c:tickLblPos val="nextTo"/>
        <c:spPr>
          <a:ln>
            <a:noFill/>
          </a:ln>
        </c:spPr>
        <c:txPr>
          <a:bodyPr rot="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95853184"/>
        <c:crosses val="autoZero"/>
        <c:crossBetween val="between"/>
        <c:majorUnit val="20000"/>
        <c:minorUnit val="500"/>
      </c:valAx>
      <c:valAx>
        <c:axId val="131729280"/>
        <c:scaling>
          <c:orientation val="minMax"/>
          <c:max val="500"/>
          <c:min val="-600"/>
        </c:scaling>
        <c:axPos val="r"/>
        <c:numFmt formatCode="General" sourceLinked="1"/>
        <c:tickLblPos val="nextTo"/>
        <c:spPr>
          <a:noFill/>
          <a:ln>
            <a:noFill/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31730816"/>
        <c:crosses val="max"/>
        <c:crossBetween val="between"/>
      </c:valAx>
      <c:catAx>
        <c:axId val="131730816"/>
        <c:scaling>
          <c:orientation val="minMax"/>
        </c:scaling>
        <c:delete val="1"/>
        <c:axPos val="b"/>
        <c:tickLblPos val="none"/>
        <c:crossAx val="131729280"/>
        <c:crosses val="autoZero"/>
        <c:auto val="1"/>
        <c:lblAlgn val="ctr"/>
        <c:lblOffset val="100"/>
      </c:catAx>
    </c:plotArea>
    <c:plotVisOnly val="1"/>
    <c:dispBlanksAs val="gap"/>
  </c:chart>
  <c:spPr>
    <a:noFill/>
  </c:spPr>
  <c:txPr>
    <a:bodyPr/>
    <a:lstStyle/>
    <a:p>
      <a:pPr>
        <a:defRPr sz="700">
          <a:latin typeface="+mn-lt"/>
          <a:cs typeface="Arial" pitchFamily="34" charset="0"/>
        </a:defRPr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4.0980725679345464E-2"/>
          <c:y val="6.7005961260207567E-2"/>
          <c:w val="0.92063844794709315"/>
          <c:h val="0.77221457901790547"/>
        </c:manualLayout>
      </c:layout>
      <c:barChart>
        <c:barDir val="col"/>
        <c:grouping val="clustered"/>
        <c:ser>
          <c:idx val="0"/>
          <c:order val="0"/>
          <c:tx>
            <c:strRef>
              <c:f>Лист1!$A$4</c:f>
              <c:strCache>
                <c:ptCount val="1"/>
              </c:strCache>
            </c:strRef>
          </c:tx>
          <c:spPr>
            <a:solidFill>
              <a:srgbClr val="FF7575"/>
            </a:solidFill>
            <a:ln>
              <a:solidFill>
                <a:schemeClr val="bg1"/>
              </a:solidFill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dLbls>
            <c:dLbl>
              <c:idx val="1"/>
              <c:layout>
                <c:manualLayout>
                  <c:x val="0"/>
                  <c:y val="1.1105848516997047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7.1495522341224905E-3"/>
                  <c:y val="-8.5932526004552567E-4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7.0921202774321852E-3"/>
                  <c:y val="3.2261751330570801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1.3213120732928151E-2"/>
                  <c:y val="-4.7544886865631429E-2"/>
                </c:manualLayout>
              </c:layout>
              <c:dLblPos val="inEnd"/>
              <c:showVal val="1"/>
            </c:dLbl>
            <c:numFmt formatCode="#,##0.0" sourceLinked="0"/>
            <c:txPr>
              <a:bodyPr/>
              <a:lstStyle/>
              <a:p>
                <a:pPr>
                  <a:defRPr sz="1700" b="1">
                    <a:solidFill>
                      <a:schemeClr val="tx1"/>
                    </a:solidFill>
                    <a:effectLst/>
                  </a:defRPr>
                </a:pPr>
                <a:endParaRPr lang="ru-RU"/>
              </a:p>
            </c:txPr>
            <c:dLblPos val="inEnd"/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Лист1!$B$4:$E$4</c:f>
              <c:numCache>
                <c:formatCode>0.0</c:formatCode>
                <c:ptCount val="4"/>
                <c:pt idx="1">
                  <c:v>31.8</c:v>
                </c:pt>
                <c:pt idx="2">
                  <c:v>39.800000000000004</c:v>
                </c:pt>
                <c:pt idx="3">
                  <c:v>47</c:v>
                </c:pt>
              </c:numCache>
            </c:numRef>
          </c:val>
        </c:ser>
        <c:ser>
          <c:idx val="1"/>
          <c:order val="1"/>
          <c:tx>
            <c:strRef>
              <c:f>Лист1!$A$5</c:f>
              <c:strCache>
                <c:ptCount val="1"/>
              </c:strCache>
            </c:strRef>
          </c:tx>
          <c:spPr>
            <a:solidFill>
              <a:schemeClr val="accent3">
                <a:lumMod val="75000"/>
              </a:schemeClr>
            </a:solidFill>
            <a:ln w="28575">
              <a:solidFill>
                <a:schemeClr val="bg1"/>
              </a:solidFill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dPt>
            <c:idx val="0"/>
            <c:spPr>
              <a:solidFill>
                <a:schemeClr val="accent1">
                  <a:lumMod val="75000"/>
                </a:schemeClr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Pt>
            <c:idx val="1"/>
            <c:spPr>
              <a:solidFill>
                <a:srgbClr val="296826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Pt>
            <c:idx val="2"/>
            <c:spPr>
              <a:solidFill>
                <a:srgbClr val="296826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Pt>
            <c:idx val="3"/>
            <c:spPr>
              <a:solidFill>
                <a:srgbClr val="296826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Pt>
            <c:idx val="4"/>
            <c:spPr>
              <a:solidFill>
                <a:srgbClr val="296826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Lbls>
            <c:dLbl>
              <c:idx val="0"/>
              <c:layout>
                <c:manualLayout>
                  <c:x val="-2.402360346885147E-3"/>
                  <c:y val="5.2936280488507853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3.6612146016246415E-3"/>
                  <c:y val="5.342210063360834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2.4887504065272186E-3"/>
                  <c:y val="1.2079629709532266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2.3159702872430745E-3"/>
                  <c:y val="5.3907920778708818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2.4023855878051227E-3"/>
                  <c:y val="-4.9612055859789519E-2"/>
                </c:manualLayout>
              </c:layout>
              <c:dLblPos val="inEnd"/>
              <c:showVal val="1"/>
            </c:dLbl>
            <c:txPr>
              <a:bodyPr/>
              <a:lstStyle/>
              <a:p>
                <a:pPr>
                  <a:defRPr sz="1700" b="1">
                    <a:solidFill>
                      <a:schemeClr val="tx1"/>
                    </a:solidFill>
                    <a:effectLst/>
                  </a:defRPr>
                </a:pPr>
                <a:endParaRPr lang="ru-RU"/>
              </a:p>
            </c:txPr>
            <c:dLblPos val="inEnd"/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Лист1!$B$5:$E$5</c:f>
              <c:numCache>
                <c:formatCode>#,##0.0</c:formatCode>
                <c:ptCount val="4"/>
                <c:pt idx="1">
                  <c:v>32.9</c:v>
                </c:pt>
                <c:pt idx="2">
                  <c:v>42</c:v>
                </c:pt>
                <c:pt idx="3">
                  <c:v>51.1</c:v>
                </c:pt>
              </c:numCache>
            </c:numRef>
          </c:val>
        </c:ser>
        <c:ser>
          <c:idx val="2"/>
          <c:order val="2"/>
          <c:tx>
            <c:strRef>
              <c:f>Лист1!$A$6</c:f>
              <c:strCache>
                <c:ptCount val="1"/>
              </c:strCache>
            </c:strRef>
          </c:tx>
          <c:spPr>
            <a:solidFill>
              <a:srgbClr val="8EB4E3"/>
            </a:solidFill>
            <a:ln w="28575">
              <a:solidFill>
                <a:schemeClr val="bg1"/>
              </a:solidFill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dPt>
            <c:idx val="0"/>
            <c:spPr>
              <a:solidFill>
                <a:schemeClr val="accent1">
                  <a:lumMod val="75000"/>
                </a:schemeClr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Lbls>
            <c:dLbl>
              <c:idx val="0"/>
              <c:layout>
                <c:manualLayout>
                  <c:x val="1.1347896063073279E-3"/>
                  <c:y val="6.7609695718492532E-3"/>
                </c:manualLayout>
              </c:layout>
              <c:showVal val="1"/>
            </c:dLbl>
            <c:dLbl>
              <c:idx val="1"/>
              <c:layout>
                <c:manualLayout>
                  <c:x val="2.4001328005042412E-3"/>
                  <c:y val="-3.7694702715948751E-3"/>
                </c:manualLayout>
              </c:layout>
              <c:showVal val="1"/>
            </c:dLbl>
            <c:dLbl>
              <c:idx val="2"/>
              <c:layout>
                <c:manualLayout>
                  <c:x val="2.639739311215636E-3"/>
                  <c:y val="4.2073671413650994E-3"/>
                </c:manualLayout>
              </c:layout>
              <c:showVal val="1"/>
            </c:dLbl>
            <c:dLbl>
              <c:idx val="3"/>
              <c:layout>
                <c:manualLayout>
                  <c:x val="4.5625960871501414E-4"/>
                  <c:y val="8.3903609330777066E-3"/>
                </c:manualLayout>
              </c:layout>
              <c:showVal val="1"/>
            </c:dLbl>
            <c:dLbl>
              <c:idx val="4"/>
              <c:layout>
                <c:manualLayout>
                  <c:x val="2.9651491408539572E-3"/>
                  <c:y val="8.2686759766315409E-3"/>
                </c:manualLayout>
              </c:layout>
              <c:showVal val="1"/>
            </c:dLbl>
            <c:spPr>
              <a:effectLst/>
            </c:spPr>
            <c:txPr>
              <a:bodyPr/>
              <a:lstStyle/>
              <a:p>
                <a:pPr>
                  <a:defRPr sz="17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Лист1!$B$6:$E$6</c:f>
              <c:numCache>
                <c:formatCode>#,##0.0</c:formatCode>
                <c:ptCount val="4"/>
                <c:pt idx="0">
                  <c:v>26.5</c:v>
                </c:pt>
                <c:pt idx="1">
                  <c:v>35.1</c:v>
                </c:pt>
                <c:pt idx="2">
                  <c:v>56.1</c:v>
                </c:pt>
                <c:pt idx="3">
                  <c:v>78.400000000000006</c:v>
                </c:pt>
              </c:numCache>
            </c:numRef>
          </c:val>
        </c:ser>
        <c:axId val="129491712"/>
        <c:axId val="129493248"/>
      </c:barChart>
      <c:lineChart>
        <c:grouping val="standard"/>
        <c:ser>
          <c:idx val="3"/>
          <c:order val="3"/>
          <c:tx>
            <c:strRef>
              <c:f>Лист1!$A$8</c:f>
              <c:strCache>
                <c:ptCount val="1"/>
              </c:strCache>
            </c:strRef>
          </c:tx>
          <c:spPr>
            <a:ln>
              <a:solidFill>
                <a:srgbClr val="FF7575"/>
              </a:solidFill>
              <a:tailEnd type="stealth" w="med" len="med"/>
            </a:ln>
            <a:effectLst/>
          </c:spPr>
          <c:marker>
            <c:symbol val="none"/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2.1510350052134281E-3"/>
                  <c:y val="1.7995107544111653E-3"/>
                </c:manualLayout>
              </c:layout>
              <c:showVal val="1"/>
            </c:dLbl>
            <c:dLbl>
              <c:idx val="4"/>
              <c:layout>
                <c:manualLayout>
                  <c:x val="-6.5326917387445727E-3"/>
                  <c:y val="1.4470182959105213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Лист1!$B$8:$E$8</c:f>
              <c:numCache>
                <c:formatCode>0.0</c:formatCode>
                <c:ptCount val="4"/>
                <c:pt idx="1">
                  <c:v>31.8</c:v>
                </c:pt>
                <c:pt idx="2">
                  <c:v>39.800000000000004</c:v>
                </c:pt>
                <c:pt idx="3" formatCode="#,##0.0">
                  <c:v>49.8</c:v>
                </c:pt>
              </c:numCache>
            </c:numRef>
          </c:val>
          <c:smooth val="1"/>
        </c:ser>
        <c:ser>
          <c:idx val="4"/>
          <c:order val="4"/>
          <c:tx>
            <c:strRef>
              <c:f>Лист1!$A$9</c:f>
              <c:strCache>
                <c:ptCount val="1"/>
              </c:strCache>
            </c:strRef>
          </c:tx>
          <c:spPr>
            <a:ln>
              <a:solidFill>
                <a:srgbClr val="296826"/>
              </a:solidFill>
              <a:tailEnd type="stealth"/>
            </a:ln>
          </c:spPr>
          <c:marker>
            <c:symbol val="none"/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3.3155575132137083E-3"/>
                  <c:y val="-1.4397403513648908E-2"/>
                </c:manualLayout>
              </c:layout>
              <c:showVal val="1"/>
            </c:dLbl>
            <c:dLbl>
              <c:idx val="4"/>
              <c:layout>
                <c:manualLayout>
                  <c:x val="1.2011927939025559E-3"/>
                  <c:y val="-3.9883363640825257E-3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rgbClr val="296826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Лист1!$B$9:$E$9</c:f>
              <c:numCache>
                <c:formatCode>#,##0.0</c:formatCode>
                <c:ptCount val="4"/>
                <c:pt idx="1">
                  <c:v>32.9</c:v>
                </c:pt>
                <c:pt idx="2">
                  <c:v>42</c:v>
                </c:pt>
                <c:pt idx="3" formatCode="0.0">
                  <c:v>54.5</c:v>
                </c:pt>
              </c:numCache>
            </c:numRef>
          </c:val>
          <c:smooth val="1"/>
        </c:ser>
        <c:ser>
          <c:idx val="5"/>
          <c:order val="5"/>
          <c:tx>
            <c:strRef>
              <c:f>Лист1!$A$10</c:f>
              <c:strCache>
                <c:ptCount val="1"/>
              </c:strCache>
            </c:strRef>
          </c:tx>
          <c:spPr>
            <a:ln>
              <a:solidFill>
                <a:srgbClr val="8EB4E3"/>
              </a:solidFill>
              <a:tailEnd type="stealth"/>
            </a:ln>
          </c:spPr>
          <c:marker>
            <c:symbol val="none"/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3.2867931099472398E-3"/>
                  <c:y val="-7.9524640633074732E-3"/>
                </c:manualLayout>
              </c:layout>
              <c:showVal val="1"/>
            </c:dLbl>
            <c:dLbl>
              <c:idx val="4"/>
              <c:layout>
                <c:manualLayout>
                  <c:x val="1.2011927939025559E-3"/>
                  <c:y val="-2.0550192137750268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rgbClr val="4383D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Лист1!$B$10:$E$10</c:f>
              <c:numCache>
                <c:formatCode>#,##0.0</c:formatCode>
                <c:ptCount val="4"/>
                <c:pt idx="1">
                  <c:v>35.1</c:v>
                </c:pt>
                <c:pt idx="2">
                  <c:v>56.1</c:v>
                </c:pt>
                <c:pt idx="3" formatCode="0.0">
                  <c:v>86.9</c:v>
                </c:pt>
              </c:numCache>
            </c:numRef>
          </c:val>
          <c:smooth val="1"/>
        </c:ser>
        <c:marker val="1"/>
        <c:axId val="131814912"/>
        <c:axId val="131813376"/>
      </c:lineChart>
      <c:catAx>
        <c:axId val="129491712"/>
        <c:scaling>
          <c:orientation val="minMax"/>
        </c:scaling>
        <c:axPos val="b"/>
        <c:numFmt formatCode="General" sourceLinked="1"/>
        <c:majorTickMark val="cross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600" b="0"/>
            </a:pPr>
            <a:endParaRPr lang="ru-RU"/>
          </a:p>
        </c:txPr>
        <c:crossAx val="129493248"/>
        <c:crosses val="autoZero"/>
        <c:lblAlgn val="ctr"/>
        <c:lblOffset val="100"/>
        <c:tickLblSkip val="1"/>
        <c:tickMarkSkip val="1"/>
      </c:catAx>
      <c:valAx>
        <c:axId val="129493248"/>
        <c:scaling>
          <c:orientation val="minMax"/>
          <c:max val="150"/>
          <c:min val="1"/>
        </c:scaling>
        <c:axPos val="l"/>
        <c:numFmt formatCode="0" sourceLinked="0"/>
        <c:majorTickMark val="cross"/>
        <c:tickLblPos val="nextTo"/>
        <c:spPr>
          <a:ln>
            <a:noFill/>
          </a:ln>
        </c:spPr>
        <c:txPr>
          <a:bodyPr rot="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29491712"/>
        <c:crosses val="autoZero"/>
        <c:crossBetween val="between"/>
        <c:majorUnit val="20000"/>
        <c:minorUnit val="500"/>
      </c:valAx>
      <c:valAx>
        <c:axId val="131813376"/>
        <c:scaling>
          <c:orientation val="minMax"/>
          <c:max val="88"/>
          <c:min val="-100"/>
        </c:scaling>
        <c:axPos val="r"/>
        <c:numFmt formatCode="General" sourceLinked="1"/>
        <c:tickLblPos val="nextTo"/>
        <c:spPr>
          <a:noFill/>
          <a:ln>
            <a:noFill/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31814912"/>
        <c:crosses val="max"/>
        <c:crossBetween val="between"/>
      </c:valAx>
      <c:catAx>
        <c:axId val="131814912"/>
        <c:scaling>
          <c:orientation val="minMax"/>
        </c:scaling>
        <c:delete val="1"/>
        <c:axPos val="b"/>
        <c:tickLblPos val="none"/>
        <c:crossAx val="131813376"/>
        <c:crosses val="autoZero"/>
        <c:auto val="1"/>
        <c:lblAlgn val="ctr"/>
        <c:lblOffset val="100"/>
      </c:catAx>
    </c:plotArea>
    <c:plotVisOnly val="1"/>
    <c:dispBlanksAs val="gap"/>
  </c:chart>
  <c:spPr>
    <a:noFill/>
  </c:spPr>
  <c:txPr>
    <a:bodyPr/>
    <a:lstStyle/>
    <a:p>
      <a:pPr>
        <a:defRPr sz="700">
          <a:latin typeface="+mn-lt"/>
          <a:cs typeface="Arial" pitchFamily="34" charset="0"/>
        </a:defRPr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4.0980725679345464E-2"/>
          <c:y val="6.7005961260207567E-2"/>
          <c:w val="0.92063844794709315"/>
          <c:h val="0.77221457901790547"/>
        </c:manualLayout>
      </c:layout>
      <c:barChart>
        <c:barDir val="col"/>
        <c:grouping val="clustered"/>
        <c:ser>
          <c:idx val="0"/>
          <c:order val="0"/>
          <c:tx>
            <c:strRef>
              <c:f>Лист1!$A$4</c:f>
              <c:strCache>
                <c:ptCount val="1"/>
              </c:strCache>
            </c:strRef>
          </c:tx>
          <c:spPr>
            <a:solidFill>
              <a:srgbClr val="FF7575"/>
            </a:solidFill>
            <a:ln>
              <a:solidFill>
                <a:schemeClr val="bg1"/>
              </a:solidFill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dLbls>
            <c:dLbl>
              <c:idx val="1"/>
              <c:layout>
                <c:manualLayout>
                  <c:x val="0"/>
                  <c:y val="1.1105848516997051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2.304057756597366E-4"/>
                  <c:y val="5.4151654275233791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2.8783773235012644E-4"/>
                  <c:y val="7.4091689247696877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1.3213120732928157E-2"/>
                  <c:y val="-4.7544886865631429E-2"/>
                </c:manualLayout>
              </c:layout>
              <c:dLblPos val="inEnd"/>
              <c:showVal val="1"/>
            </c:dLbl>
            <c:numFmt formatCode="#,##0.0" sourceLinked="0"/>
            <c:txPr>
              <a:bodyPr/>
              <a:lstStyle/>
              <a:p>
                <a:pPr>
                  <a:defRPr sz="1700" b="1">
                    <a:solidFill>
                      <a:schemeClr val="tx1"/>
                    </a:solidFill>
                    <a:effectLst/>
                  </a:defRPr>
                </a:pPr>
                <a:endParaRPr lang="ru-RU"/>
              </a:p>
            </c:txPr>
            <c:dLblPos val="inEnd"/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Лист1!$B$4:$E$4</c:f>
              <c:numCache>
                <c:formatCode>0.0</c:formatCode>
                <c:ptCount val="4"/>
                <c:pt idx="1">
                  <c:v>29.1</c:v>
                </c:pt>
                <c:pt idx="2">
                  <c:v>38.9</c:v>
                </c:pt>
                <c:pt idx="3">
                  <c:v>51.2</c:v>
                </c:pt>
              </c:numCache>
            </c:numRef>
          </c:val>
        </c:ser>
        <c:ser>
          <c:idx val="1"/>
          <c:order val="1"/>
          <c:tx>
            <c:strRef>
              <c:f>Лист1!$A$5</c:f>
              <c:strCache>
                <c:ptCount val="1"/>
              </c:strCache>
            </c:strRef>
          </c:tx>
          <c:spPr>
            <a:solidFill>
              <a:schemeClr val="accent3">
                <a:lumMod val="75000"/>
              </a:schemeClr>
            </a:solidFill>
            <a:ln w="28575">
              <a:solidFill>
                <a:schemeClr val="bg1"/>
              </a:solidFill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dPt>
            <c:idx val="0"/>
            <c:spPr>
              <a:solidFill>
                <a:schemeClr val="accent1">
                  <a:lumMod val="75000"/>
                </a:schemeClr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Pt>
            <c:idx val="1"/>
            <c:spPr>
              <a:solidFill>
                <a:srgbClr val="296826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Pt>
            <c:idx val="2"/>
            <c:spPr>
              <a:solidFill>
                <a:srgbClr val="296826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Pt>
            <c:idx val="3"/>
            <c:spPr>
              <a:solidFill>
                <a:srgbClr val="296826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Pt>
            <c:idx val="4"/>
            <c:spPr>
              <a:solidFill>
                <a:srgbClr val="296826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Lbls>
            <c:dLbl>
              <c:idx val="0"/>
              <c:layout>
                <c:manualLayout>
                  <c:x val="-2.4023603468851479E-3"/>
                  <c:y val="5.293628048850787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1.2588542547394919E-3"/>
                  <c:y val="1.1616700750929729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2.4887504065272195E-3"/>
                  <c:y val="1.207962970953227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2.3159702872430745E-3"/>
                  <c:y val="5.3907920778708835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2.402385587805124E-3"/>
                  <c:y val="-4.9612055859789533E-2"/>
                </c:manualLayout>
              </c:layout>
              <c:dLblPos val="inEnd"/>
              <c:showVal val="1"/>
            </c:dLbl>
            <c:txPr>
              <a:bodyPr/>
              <a:lstStyle/>
              <a:p>
                <a:pPr>
                  <a:defRPr sz="1700" b="1">
                    <a:solidFill>
                      <a:schemeClr val="tx1"/>
                    </a:solidFill>
                    <a:effectLst/>
                  </a:defRPr>
                </a:pPr>
                <a:endParaRPr lang="ru-RU"/>
              </a:p>
            </c:txPr>
            <c:dLblPos val="inEnd"/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Лист1!$B$5:$E$5</c:f>
              <c:numCache>
                <c:formatCode>#,##0.0</c:formatCode>
                <c:ptCount val="4"/>
                <c:pt idx="1">
                  <c:v>29.1</c:v>
                </c:pt>
                <c:pt idx="2">
                  <c:v>39.1</c:v>
                </c:pt>
                <c:pt idx="3">
                  <c:v>51.7</c:v>
                </c:pt>
              </c:numCache>
            </c:numRef>
          </c:val>
        </c:ser>
        <c:ser>
          <c:idx val="2"/>
          <c:order val="2"/>
          <c:tx>
            <c:strRef>
              <c:f>Лист1!$A$6</c:f>
              <c:strCache>
                <c:ptCount val="1"/>
              </c:strCache>
            </c:strRef>
          </c:tx>
          <c:spPr>
            <a:solidFill>
              <a:srgbClr val="8EB4E3"/>
            </a:solidFill>
            <a:ln w="28575">
              <a:solidFill>
                <a:schemeClr val="bg1"/>
              </a:solidFill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dPt>
            <c:idx val="0"/>
            <c:spPr>
              <a:solidFill>
                <a:schemeClr val="accent1">
                  <a:lumMod val="75000"/>
                </a:schemeClr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Lbls>
            <c:dLbl>
              <c:idx val="0"/>
              <c:layout>
                <c:manualLayout>
                  <c:x val="1.1347896063073281E-3"/>
                  <c:y val="6.7609695718492532E-3"/>
                </c:manualLayout>
              </c:layout>
              <c:showVal val="1"/>
            </c:dLbl>
            <c:dLbl>
              <c:idx val="1"/>
              <c:layout>
                <c:manualLayout>
                  <c:x val="-2.5198392060172435E-3"/>
                  <c:y val="2.5050204159740297E-3"/>
                </c:manualLayout>
              </c:layout>
              <c:showVal val="1"/>
            </c:dLbl>
            <c:dLbl>
              <c:idx val="2"/>
              <c:layout>
                <c:manualLayout>
                  <c:x val="-3.5102256969363125E-3"/>
                  <c:y val="4.2073671413650994E-3"/>
                </c:manualLayout>
              </c:layout>
              <c:showVal val="1"/>
            </c:dLbl>
            <c:dLbl>
              <c:idx val="3"/>
              <c:layout>
                <c:manualLayout>
                  <c:x val="4.5625960871501414E-4"/>
                  <c:y val="8.3903609330777066E-3"/>
                </c:manualLayout>
              </c:layout>
              <c:showVal val="1"/>
            </c:dLbl>
            <c:dLbl>
              <c:idx val="4"/>
              <c:layout>
                <c:manualLayout>
                  <c:x val="2.9651491408539585E-3"/>
                  <c:y val="8.2686759766315409E-3"/>
                </c:manualLayout>
              </c:layout>
              <c:showVal val="1"/>
            </c:dLbl>
            <c:spPr>
              <a:effectLst/>
            </c:spPr>
            <c:txPr>
              <a:bodyPr/>
              <a:lstStyle/>
              <a:p>
                <a:pPr>
                  <a:defRPr sz="17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Лист1!$B$6:$E$6</c:f>
              <c:numCache>
                <c:formatCode>#,##0.0</c:formatCode>
                <c:ptCount val="4"/>
                <c:pt idx="0">
                  <c:v>24.4</c:v>
                </c:pt>
                <c:pt idx="1">
                  <c:v>29.3</c:v>
                </c:pt>
                <c:pt idx="2">
                  <c:v>41.6</c:v>
                </c:pt>
                <c:pt idx="3">
                  <c:v>60.4</c:v>
                </c:pt>
              </c:numCache>
            </c:numRef>
          </c:val>
        </c:ser>
        <c:axId val="128662912"/>
        <c:axId val="128693376"/>
      </c:barChart>
      <c:lineChart>
        <c:grouping val="standard"/>
        <c:ser>
          <c:idx val="3"/>
          <c:order val="3"/>
          <c:tx>
            <c:strRef>
              <c:f>Лист1!$A$8</c:f>
              <c:strCache>
                <c:ptCount val="1"/>
              </c:strCache>
            </c:strRef>
          </c:tx>
          <c:spPr>
            <a:ln>
              <a:solidFill>
                <a:srgbClr val="FF7575"/>
              </a:solidFill>
              <a:tailEnd type="stealth" w="med" len="med"/>
            </a:ln>
            <a:effectLst/>
          </c:spPr>
          <c:marker>
            <c:symbol val="none"/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2.1510350052134281E-3"/>
                  <c:y val="-8.657973724870335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12,6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-6.5326917387445779E-3"/>
                  <c:y val="1.4470182959105213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Лист1!$B$8:$E$8</c:f>
              <c:numCache>
                <c:formatCode>0.0</c:formatCode>
                <c:ptCount val="4"/>
                <c:pt idx="1">
                  <c:v>14.3</c:v>
                </c:pt>
                <c:pt idx="2">
                  <c:v>13.6</c:v>
                </c:pt>
                <c:pt idx="3" formatCode="#,##0.0">
                  <c:v>12.6</c:v>
                </c:pt>
              </c:numCache>
            </c:numRef>
          </c:val>
          <c:smooth val="1"/>
        </c:ser>
        <c:ser>
          <c:idx val="4"/>
          <c:order val="4"/>
          <c:tx>
            <c:strRef>
              <c:f>Лист1!$A$9</c:f>
              <c:strCache>
                <c:ptCount val="1"/>
              </c:strCache>
            </c:strRef>
          </c:tx>
          <c:spPr>
            <a:ln>
              <a:solidFill>
                <a:srgbClr val="296826"/>
              </a:solidFill>
              <a:tailEnd type="stealth"/>
            </a:ln>
          </c:spPr>
          <c:marker>
            <c:symbol val="none"/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2.0855645115833406E-3"/>
                  <c:y val="8.609062340770388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12,3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1.2011927939025559E-3"/>
                  <c:y val="-3.9883363640825275E-3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rgbClr val="296826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Лист1!$B$9:$E$9</c:f>
              <c:numCache>
                <c:formatCode>#,##0.0</c:formatCode>
                <c:ptCount val="4"/>
                <c:pt idx="1">
                  <c:v>14.3</c:v>
                </c:pt>
                <c:pt idx="2">
                  <c:v>13.4</c:v>
                </c:pt>
                <c:pt idx="3" formatCode="0.0">
                  <c:v>12.3</c:v>
                </c:pt>
              </c:numCache>
            </c:numRef>
          </c:val>
          <c:smooth val="1"/>
        </c:ser>
        <c:ser>
          <c:idx val="5"/>
          <c:order val="5"/>
          <c:tx>
            <c:strRef>
              <c:f>Лист1!$A$10</c:f>
              <c:strCache>
                <c:ptCount val="1"/>
              </c:strCache>
            </c:strRef>
          </c:tx>
          <c:spPr>
            <a:ln>
              <a:solidFill>
                <a:srgbClr val="8EB4E3"/>
              </a:solidFill>
              <a:tailEnd type="stealth"/>
            </a:ln>
          </c:spPr>
          <c:marker>
            <c:symbol val="none"/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3.2867931099472367E-3"/>
                  <c:y val="1.08710079993992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11,7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1.2011927939025559E-3"/>
                  <c:y val="-2.0550192137750268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rgbClr val="4383D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Лист1!$B$10:$E$10</c:f>
              <c:numCache>
                <c:formatCode>#,##0.0</c:formatCode>
                <c:ptCount val="4"/>
                <c:pt idx="1">
                  <c:v>14.3</c:v>
                </c:pt>
                <c:pt idx="2">
                  <c:v>12.8</c:v>
                </c:pt>
                <c:pt idx="3" formatCode="0.0">
                  <c:v>11.7</c:v>
                </c:pt>
              </c:numCache>
            </c:numRef>
          </c:val>
          <c:smooth val="1"/>
        </c:ser>
        <c:marker val="1"/>
        <c:axId val="128708992"/>
        <c:axId val="128694912"/>
      </c:lineChart>
      <c:catAx>
        <c:axId val="128662912"/>
        <c:scaling>
          <c:orientation val="minMax"/>
        </c:scaling>
        <c:axPos val="b"/>
        <c:numFmt formatCode="General" sourceLinked="1"/>
        <c:majorTickMark val="cross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600" b="0"/>
            </a:pPr>
            <a:endParaRPr lang="ru-RU"/>
          </a:p>
        </c:txPr>
        <c:crossAx val="128693376"/>
        <c:crosses val="autoZero"/>
        <c:lblAlgn val="ctr"/>
        <c:lblOffset val="100"/>
        <c:tickLblSkip val="1"/>
        <c:tickMarkSkip val="1"/>
      </c:catAx>
      <c:valAx>
        <c:axId val="128693376"/>
        <c:scaling>
          <c:orientation val="minMax"/>
          <c:max val="125"/>
          <c:min val="1"/>
        </c:scaling>
        <c:axPos val="l"/>
        <c:numFmt formatCode="0" sourceLinked="0"/>
        <c:majorTickMark val="cross"/>
        <c:tickLblPos val="nextTo"/>
        <c:spPr>
          <a:ln>
            <a:noFill/>
          </a:ln>
        </c:spPr>
        <c:txPr>
          <a:bodyPr rot="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28662912"/>
        <c:crosses val="autoZero"/>
        <c:crossBetween val="between"/>
        <c:majorUnit val="20000"/>
        <c:minorUnit val="500"/>
      </c:valAx>
      <c:valAx>
        <c:axId val="128694912"/>
        <c:scaling>
          <c:orientation val="minMax"/>
          <c:max val="15"/>
          <c:min val="3"/>
        </c:scaling>
        <c:axPos val="r"/>
        <c:numFmt formatCode="General" sourceLinked="1"/>
        <c:tickLblPos val="nextTo"/>
        <c:spPr>
          <a:noFill/>
          <a:ln>
            <a:noFill/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28708992"/>
        <c:crosses val="max"/>
        <c:crossBetween val="between"/>
      </c:valAx>
      <c:catAx>
        <c:axId val="128708992"/>
        <c:scaling>
          <c:orientation val="minMax"/>
        </c:scaling>
        <c:delete val="1"/>
        <c:axPos val="b"/>
        <c:tickLblPos val="none"/>
        <c:crossAx val="128694912"/>
        <c:crosses val="autoZero"/>
        <c:auto val="1"/>
        <c:lblAlgn val="ctr"/>
        <c:lblOffset val="100"/>
      </c:catAx>
    </c:plotArea>
    <c:plotVisOnly val="1"/>
    <c:dispBlanksAs val="gap"/>
  </c:chart>
  <c:spPr>
    <a:noFill/>
  </c:spPr>
  <c:txPr>
    <a:bodyPr/>
    <a:lstStyle/>
    <a:p>
      <a:pPr>
        <a:defRPr sz="700">
          <a:latin typeface="+mn-lt"/>
          <a:cs typeface="Arial" pitchFamily="34" charset="0"/>
        </a:defRPr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4.0980725679345464E-2"/>
          <c:y val="6.700596126020758E-2"/>
          <c:w val="0.92063844794709315"/>
          <c:h val="0.74711661626762993"/>
        </c:manualLayout>
      </c:layout>
      <c:barChart>
        <c:barDir val="col"/>
        <c:grouping val="clustered"/>
        <c:ser>
          <c:idx val="0"/>
          <c:order val="0"/>
          <c:tx>
            <c:strRef>
              <c:f>Лист1!$A$4</c:f>
              <c:strCache>
                <c:ptCount val="1"/>
              </c:strCache>
            </c:strRef>
          </c:tx>
          <c:spPr>
            <a:solidFill>
              <a:srgbClr val="FF7575"/>
            </a:solidFill>
            <a:ln>
              <a:solidFill>
                <a:schemeClr val="bg1"/>
              </a:solidFill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dLbls>
            <c:dLbl>
              <c:idx val="1"/>
              <c:layout>
                <c:manualLayout>
                  <c:x val="0"/>
                  <c:y val="1.1105848516996955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7.1495522341224879E-3"/>
                  <c:y val="5.4151654275233791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7.0921202774321861E-3"/>
                  <c:y val="3.2261751330570805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1.3213120732928151E-2"/>
                  <c:y val="-4.7544886865631464E-2"/>
                </c:manualLayout>
              </c:layout>
              <c:dLblPos val="inEnd"/>
              <c:showVal val="1"/>
            </c:dLbl>
            <c:numFmt formatCode="#,##0.0" sourceLinked="0"/>
            <c:txPr>
              <a:bodyPr/>
              <a:lstStyle/>
              <a:p>
                <a:pPr>
                  <a:defRPr sz="1700" b="1">
                    <a:solidFill>
                      <a:schemeClr val="tx1"/>
                    </a:solidFill>
                    <a:effectLst/>
                  </a:defRPr>
                </a:pPr>
                <a:endParaRPr lang="ru-RU"/>
              </a:p>
            </c:txPr>
            <c:dLblPos val="inEnd"/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Лист1!$B$4:$E$4</c:f>
              <c:numCache>
                <c:formatCode>0.0</c:formatCode>
                <c:ptCount val="4"/>
                <c:pt idx="1">
                  <c:v>644.70000000000005</c:v>
                </c:pt>
                <c:pt idx="2">
                  <c:v>635.6</c:v>
                </c:pt>
                <c:pt idx="3">
                  <c:v>626.1</c:v>
                </c:pt>
              </c:numCache>
            </c:numRef>
          </c:val>
        </c:ser>
        <c:ser>
          <c:idx val="1"/>
          <c:order val="1"/>
          <c:tx>
            <c:strRef>
              <c:f>Лист1!$A$5</c:f>
              <c:strCache>
                <c:ptCount val="1"/>
              </c:strCache>
            </c:strRef>
          </c:tx>
          <c:spPr>
            <a:solidFill>
              <a:schemeClr val="accent3">
                <a:lumMod val="75000"/>
              </a:schemeClr>
            </a:solidFill>
            <a:ln w="28575">
              <a:solidFill>
                <a:schemeClr val="bg1"/>
              </a:solidFill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dPt>
            <c:idx val="0"/>
            <c:spPr>
              <a:solidFill>
                <a:schemeClr val="accent1">
                  <a:lumMod val="75000"/>
                </a:schemeClr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Pt>
            <c:idx val="1"/>
            <c:spPr>
              <a:solidFill>
                <a:srgbClr val="296826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Pt>
            <c:idx val="2"/>
            <c:spPr>
              <a:solidFill>
                <a:srgbClr val="296826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Pt>
            <c:idx val="3"/>
            <c:spPr>
              <a:solidFill>
                <a:srgbClr val="296826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Pt>
            <c:idx val="4"/>
            <c:spPr>
              <a:solidFill>
                <a:srgbClr val="296826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Lbls>
            <c:dLbl>
              <c:idx val="0"/>
              <c:layout>
                <c:manualLayout>
                  <c:x val="-2.402360346885147E-3"/>
                  <c:y val="5.2936280488507861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3.6611177517819923E-3"/>
                  <c:y val="9.5252038550734316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2.4887504065272186E-3"/>
                  <c:y val="1.2079629709532268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2.3159702872430771E-3"/>
                  <c:y val="5.3907920778708818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2.4023855878051227E-3"/>
                  <c:y val="-4.9612055859789526E-2"/>
                </c:manualLayout>
              </c:layout>
              <c:dLblPos val="inEnd"/>
              <c:showVal val="1"/>
            </c:dLbl>
            <c:txPr>
              <a:bodyPr/>
              <a:lstStyle/>
              <a:p>
                <a:pPr>
                  <a:defRPr sz="1700" b="1">
                    <a:solidFill>
                      <a:schemeClr val="tx1"/>
                    </a:solidFill>
                    <a:effectLst/>
                  </a:defRPr>
                </a:pPr>
                <a:endParaRPr lang="ru-RU"/>
              </a:p>
            </c:txPr>
            <c:dLblPos val="inEnd"/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Лист1!$B$5:$E$5</c:f>
              <c:numCache>
                <c:formatCode>#,##0.0</c:formatCode>
                <c:ptCount val="4"/>
                <c:pt idx="1">
                  <c:v>644.79999999999995</c:v>
                </c:pt>
                <c:pt idx="2">
                  <c:v>637.6</c:v>
                </c:pt>
                <c:pt idx="3">
                  <c:v>635.70000000000005</c:v>
                </c:pt>
              </c:numCache>
            </c:numRef>
          </c:val>
        </c:ser>
        <c:ser>
          <c:idx val="2"/>
          <c:order val="2"/>
          <c:tx>
            <c:strRef>
              <c:f>Лист1!$A$6</c:f>
              <c:strCache>
                <c:ptCount val="1"/>
              </c:strCache>
            </c:strRef>
          </c:tx>
          <c:spPr>
            <a:solidFill>
              <a:srgbClr val="8EB4E3"/>
            </a:solidFill>
            <a:ln w="28575">
              <a:solidFill>
                <a:schemeClr val="bg1"/>
              </a:solidFill>
            </a:ln>
            <a:effectLst/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dPt>
            <c:idx val="0"/>
            <c:spPr>
              <a:solidFill>
                <a:schemeClr val="accent1">
                  <a:lumMod val="75000"/>
                </a:schemeClr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>
                  <a:rot lat="0" lon="0" rev="1200000"/>
                </a:lightRig>
              </a:scene3d>
              <a:sp3d/>
            </c:spPr>
          </c:dPt>
          <c:dLbls>
            <c:dLbl>
              <c:idx val="0"/>
              <c:layout>
                <c:manualLayout>
                  <c:x val="1.1347896063073279E-3"/>
                  <c:y val="6.7609695718492532E-3"/>
                </c:manualLayout>
              </c:layout>
              <c:showVal val="1"/>
            </c:dLbl>
            <c:dLbl>
              <c:idx val="1"/>
              <c:layout>
                <c:manualLayout>
                  <c:x val="8.5500978086560965E-3"/>
                  <c:y val="8.7795111035429297E-3"/>
                </c:manualLayout>
              </c:layout>
              <c:showVal val="1"/>
            </c:dLbl>
            <c:dLbl>
              <c:idx val="2"/>
              <c:layout>
                <c:manualLayout>
                  <c:x val="2.639642461372983E-3"/>
                  <c:y val="-4.1586204420601038E-3"/>
                </c:manualLayout>
              </c:layout>
              <c:showVal val="1"/>
            </c:dLbl>
            <c:dLbl>
              <c:idx val="3"/>
              <c:layout>
                <c:manualLayout>
                  <c:x val="4.5625960871501414E-4"/>
                  <c:y val="8.3903609330777066E-3"/>
                </c:manualLayout>
              </c:layout>
              <c:showVal val="1"/>
            </c:dLbl>
            <c:dLbl>
              <c:idx val="4"/>
              <c:layout>
                <c:manualLayout>
                  <c:x val="2.9651491408539572E-3"/>
                  <c:y val="8.2686759766315409E-3"/>
                </c:manualLayout>
              </c:layout>
              <c:showVal val="1"/>
            </c:dLbl>
            <c:spPr>
              <a:effectLst/>
            </c:spPr>
            <c:txPr>
              <a:bodyPr/>
              <a:lstStyle/>
              <a:p>
                <a:pPr>
                  <a:defRPr sz="17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Лист1!$B$6:$E$6</c:f>
              <c:numCache>
                <c:formatCode>#,##0.0</c:formatCode>
                <c:ptCount val="4"/>
                <c:pt idx="0">
                  <c:v>650.29999999999995</c:v>
                </c:pt>
                <c:pt idx="1">
                  <c:v>644.79999999999995</c:v>
                </c:pt>
                <c:pt idx="2">
                  <c:v>640.20000000000005</c:v>
                </c:pt>
                <c:pt idx="3">
                  <c:v>647</c:v>
                </c:pt>
              </c:numCache>
            </c:numRef>
          </c:val>
        </c:ser>
        <c:axId val="129086208"/>
        <c:axId val="129087744"/>
      </c:barChart>
      <c:lineChart>
        <c:grouping val="standard"/>
        <c:ser>
          <c:idx val="3"/>
          <c:order val="3"/>
          <c:tx>
            <c:strRef>
              <c:f>Лист1!$A$8</c:f>
              <c:strCache>
                <c:ptCount val="1"/>
              </c:strCache>
            </c:strRef>
          </c:tx>
          <c:spPr>
            <a:ln>
              <a:solidFill>
                <a:srgbClr val="FF7575"/>
              </a:solidFill>
              <a:tailEnd type="stealth" w="med" len="med"/>
            </a:ln>
            <a:effectLst/>
          </c:spPr>
          <c:marker>
            <c:symbol val="none"/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2.1510350052134281E-3"/>
                  <c:y val="1.0165498337836377E-2"/>
                </c:manualLayout>
              </c:layout>
              <c:showVal val="1"/>
            </c:dLbl>
            <c:dLbl>
              <c:idx val="4"/>
              <c:layout>
                <c:manualLayout>
                  <c:x val="-6.5326917387445753E-3"/>
                  <c:y val="1.4470182959105213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Лист1!$B$8:$E$8</c:f>
              <c:numCache>
                <c:formatCode>0.0</c:formatCode>
                <c:ptCount val="4"/>
                <c:pt idx="1">
                  <c:v>644.70000000000005</c:v>
                </c:pt>
                <c:pt idx="2">
                  <c:v>635.6</c:v>
                </c:pt>
                <c:pt idx="3" formatCode="#,##0.0">
                  <c:v>621.4</c:v>
                </c:pt>
              </c:numCache>
            </c:numRef>
          </c:val>
          <c:smooth val="1"/>
        </c:ser>
        <c:ser>
          <c:idx val="4"/>
          <c:order val="4"/>
          <c:tx>
            <c:strRef>
              <c:f>Лист1!$A$9</c:f>
              <c:strCache>
                <c:ptCount val="1"/>
              </c:strCache>
            </c:strRef>
          </c:tx>
          <c:spPr>
            <a:ln>
              <a:solidFill>
                <a:srgbClr val="296826"/>
              </a:solidFill>
              <a:tailEnd type="stealth"/>
            </a:ln>
          </c:spPr>
          <c:marker>
            <c:symbol val="none"/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3.3155575132137083E-3"/>
                  <c:y val="6.517565444914092E-3"/>
                </c:manualLayout>
              </c:layout>
              <c:showVal val="1"/>
            </c:dLbl>
            <c:dLbl>
              <c:idx val="4"/>
              <c:layout>
                <c:manualLayout>
                  <c:x val="1.2011927939025559E-3"/>
                  <c:y val="-3.9883363640825257E-3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rgbClr val="296826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Лист1!$B$9:$E$9</c:f>
              <c:numCache>
                <c:formatCode>#,##0.0</c:formatCode>
                <c:ptCount val="4"/>
                <c:pt idx="1">
                  <c:v>644.79999999999995</c:v>
                </c:pt>
                <c:pt idx="2">
                  <c:v>637.6</c:v>
                </c:pt>
                <c:pt idx="3" formatCode="0.0">
                  <c:v>635</c:v>
                </c:pt>
              </c:numCache>
            </c:numRef>
          </c:val>
          <c:smooth val="1"/>
        </c:ser>
        <c:ser>
          <c:idx val="5"/>
          <c:order val="5"/>
          <c:tx>
            <c:strRef>
              <c:f>Лист1!$A$10</c:f>
              <c:strCache>
                <c:ptCount val="1"/>
              </c:strCache>
            </c:strRef>
          </c:tx>
          <c:spPr>
            <a:ln>
              <a:solidFill>
                <a:srgbClr val="8EB4E3"/>
              </a:solidFill>
              <a:tailEnd type="stealth"/>
            </a:ln>
          </c:spPr>
          <c:marker>
            <c:symbol val="none"/>
          </c:marker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-3.2867931099472367E-3"/>
                  <c:y val="-1.6779733757385708E-3"/>
                </c:manualLayout>
              </c:layout>
              <c:showVal val="1"/>
            </c:dLbl>
            <c:dLbl>
              <c:idx val="4"/>
              <c:layout>
                <c:manualLayout>
                  <c:x val="1.2011927939025559E-3"/>
                  <c:y val="-2.0550192137750268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rgbClr val="4383D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Лист1!$B$3:$E$3</c:f>
              <c:strCache>
                <c:ptCount val="4"/>
                <c:pt idx="0">
                  <c:v>                       2016 год</c:v>
                </c:pt>
                <c:pt idx="1">
                  <c:v>1 период (в среднем                                                                                          2017-2020 годы)</c:v>
                </c:pt>
                <c:pt idx="2">
                  <c:v>2 период (в среднем                                                                                              2021-2025 годы)</c:v>
                </c:pt>
                <c:pt idx="3">
                  <c:v>3 период (в среднем                                                                                            2026-2030 годы)</c:v>
                </c:pt>
              </c:strCache>
            </c:strRef>
          </c:cat>
          <c:val>
            <c:numRef>
              <c:f>Лист1!$B$10:$E$10</c:f>
              <c:numCache>
                <c:formatCode>#,##0.0</c:formatCode>
                <c:ptCount val="4"/>
                <c:pt idx="1">
                  <c:v>644.79999999999995</c:v>
                </c:pt>
                <c:pt idx="2">
                  <c:v>640.20000000000005</c:v>
                </c:pt>
                <c:pt idx="3" formatCode="0.0">
                  <c:v>650.70000000000005</c:v>
                </c:pt>
              </c:numCache>
            </c:numRef>
          </c:val>
          <c:smooth val="1"/>
        </c:ser>
        <c:marker val="1"/>
        <c:axId val="129099264"/>
        <c:axId val="129097728"/>
      </c:lineChart>
      <c:catAx>
        <c:axId val="129086208"/>
        <c:scaling>
          <c:orientation val="minMax"/>
        </c:scaling>
        <c:axPos val="b"/>
        <c:numFmt formatCode="General" sourceLinked="1"/>
        <c:majorTickMark val="cross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1600" b="0"/>
            </a:pPr>
            <a:endParaRPr lang="ru-RU"/>
          </a:p>
        </c:txPr>
        <c:crossAx val="129087744"/>
        <c:crosses val="autoZero"/>
        <c:lblAlgn val="ctr"/>
        <c:lblOffset val="100"/>
        <c:tickLblSkip val="1"/>
        <c:tickMarkSkip val="1"/>
      </c:catAx>
      <c:valAx>
        <c:axId val="129087744"/>
        <c:scaling>
          <c:orientation val="minMax"/>
          <c:max val="1500"/>
          <c:min val="1"/>
        </c:scaling>
        <c:axPos val="l"/>
        <c:numFmt formatCode="0" sourceLinked="0"/>
        <c:majorTickMark val="cross"/>
        <c:tickLblPos val="nextTo"/>
        <c:spPr>
          <a:ln>
            <a:noFill/>
          </a:ln>
        </c:spPr>
        <c:txPr>
          <a:bodyPr rot="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29086208"/>
        <c:crosses val="autoZero"/>
        <c:crossBetween val="between"/>
        <c:majorUnit val="20000"/>
        <c:minorUnit val="500"/>
      </c:valAx>
      <c:valAx>
        <c:axId val="129097728"/>
        <c:scaling>
          <c:orientation val="minMax"/>
          <c:max val="700"/>
          <c:min val="400"/>
        </c:scaling>
        <c:axPos val="r"/>
        <c:numFmt formatCode="General" sourceLinked="1"/>
        <c:tickLblPos val="nextTo"/>
        <c:spPr>
          <a:noFill/>
          <a:ln>
            <a:noFill/>
          </a:ln>
        </c:spPr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29099264"/>
        <c:crosses val="max"/>
        <c:crossBetween val="between"/>
      </c:valAx>
      <c:catAx>
        <c:axId val="129099264"/>
        <c:scaling>
          <c:orientation val="minMax"/>
        </c:scaling>
        <c:delete val="1"/>
        <c:axPos val="b"/>
        <c:tickLblPos val="none"/>
        <c:crossAx val="129097728"/>
        <c:crosses val="autoZero"/>
        <c:auto val="1"/>
        <c:lblAlgn val="ctr"/>
        <c:lblOffset val="100"/>
      </c:catAx>
    </c:plotArea>
    <c:plotVisOnly val="1"/>
    <c:dispBlanksAs val="gap"/>
  </c:chart>
  <c:spPr>
    <a:noFill/>
  </c:spPr>
  <c:txPr>
    <a:bodyPr/>
    <a:lstStyle/>
    <a:p>
      <a:pPr>
        <a:defRPr sz="700">
          <a:latin typeface="+mn-lt"/>
          <a:cs typeface="Arial" pitchFamily="34" charset="0"/>
        </a:defRPr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158988-D4A8-40DA-8721-F04DC367A4E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57808297-702D-4409-84F2-7541D1F74E2A}">
      <dgm:prSet phldrT="[Текст]" custT="1"/>
      <dgm:spPr>
        <a:solidFill>
          <a:schemeClr val="accent1">
            <a:lumMod val="75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b="1" dirty="0" smtClean="0"/>
            <a:t>Период развития на основе нового качества человеческого капитала, создания нового экспортного потенциала, опирающегося на товары и услуги с высокой долей добавленной стоимости</a:t>
          </a:r>
          <a:endParaRPr lang="ru-RU" sz="1600" b="1" dirty="0"/>
        </a:p>
      </dgm:t>
    </dgm:pt>
    <dgm:pt modelId="{FECEBBC3-8FB0-4253-919C-553DB2711B4F}" type="parTrans" cxnId="{D67D4581-99F6-4E2E-9204-26BA91E68998}">
      <dgm:prSet/>
      <dgm:spPr/>
      <dgm:t>
        <a:bodyPr/>
        <a:lstStyle/>
        <a:p>
          <a:endParaRPr lang="ru-RU"/>
        </a:p>
      </dgm:t>
    </dgm:pt>
    <dgm:pt modelId="{8134D0FC-9B19-4CAA-9D6A-591B1CCA8CCB}" type="sibTrans" cxnId="{D67D4581-99F6-4E2E-9204-26BA91E68998}">
      <dgm:prSet/>
      <dgm:spPr/>
      <dgm:t>
        <a:bodyPr/>
        <a:lstStyle/>
        <a:p>
          <a:endParaRPr lang="ru-RU"/>
        </a:p>
      </dgm:t>
    </dgm:pt>
    <dgm:pt modelId="{F524F3D1-0A42-4D16-8AEF-3A8DBEEDB337}">
      <dgm:prSet custT="1"/>
      <dgm:spPr>
        <a:solidFill>
          <a:schemeClr val="accent1">
            <a:lumMod val="75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spcAft>
              <a:spcPts val="0"/>
            </a:spcAft>
          </a:pPr>
          <a:r>
            <a:rPr lang="ru-RU" sz="1600" b="1" dirty="0" smtClean="0"/>
            <a:t>Период преодоления </a:t>
          </a:r>
          <a:r>
            <a:rPr lang="ru-RU" sz="1600" b="1" dirty="0" err="1" smtClean="0"/>
            <a:t>санкционных</a:t>
          </a:r>
          <a:r>
            <a:rPr lang="ru-RU" sz="1600" b="1" dirty="0" smtClean="0"/>
            <a:t> мер против России.</a:t>
          </a:r>
        </a:p>
        <a:p>
          <a:pPr>
            <a:spcAft>
              <a:spcPts val="0"/>
            </a:spcAft>
          </a:pPr>
          <a:r>
            <a:rPr lang="ru-RU" sz="1600" b="1" dirty="0" smtClean="0"/>
            <a:t>Ускорение темпов роста обеспечивается преимущественно за счет введенных в 2015 году новых промышленных предприятий, развития базовых отраслей экономики (деревообработки, металлургии, машиностроения)</a:t>
          </a:r>
          <a:endParaRPr lang="ru-RU" sz="1600" b="1" dirty="0"/>
        </a:p>
      </dgm:t>
    </dgm:pt>
    <dgm:pt modelId="{913E398D-24D6-482D-8EEC-DD8D173B300C}" type="parTrans" cxnId="{BC259209-CDE5-4759-B2C7-A11537F96E38}">
      <dgm:prSet/>
      <dgm:spPr/>
      <dgm:t>
        <a:bodyPr/>
        <a:lstStyle/>
        <a:p>
          <a:endParaRPr lang="ru-RU"/>
        </a:p>
      </dgm:t>
    </dgm:pt>
    <dgm:pt modelId="{B80D47BD-4291-47DD-8CAE-6C5CB22DE2C2}" type="sibTrans" cxnId="{BC259209-CDE5-4759-B2C7-A11537F96E38}">
      <dgm:prSet/>
      <dgm:spPr/>
      <dgm:t>
        <a:bodyPr/>
        <a:lstStyle/>
        <a:p>
          <a:endParaRPr lang="ru-RU"/>
        </a:p>
      </dgm:t>
    </dgm:pt>
    <dgm:pt modelId="{3D837CF1-C0C0-41FC-A06A-AF44FE7DC26D}">
      <dgm:prSet custT="1"/>
      <dgm:spPr>
        <a:solidFill>
          <a:schemeClr val="accent1">
            <a:lumMod val="75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600" b="1" dirty="0" smtClean="0"/>
            <a:t>Период характеризуется эффектом от ускорения роста высокотехнологичных и наукоемких секторов экономики. Предполагается реализация инфраструктурных проектов; результаты модернизации образования и здравоохранения проявятся в повышении качества человеческого капитала, его производительной силы</a:t>
          </a:r>
          <a:endParaRPr lang="ru-RU" sz="1600" b="1" dirty="0"/>
        </a:p>
      </dgm:t>
    </dgm:pt>
    <dgm:pt modelId="{2D097F05-FC16-46D3-B59F-19C7F4CA2FAE}" type="parTrans" cxnId="{2A668E86-A9AC-498B-B8EF-C4C9631D9C45}">
      <dgm:prSet/>
      <dgm:spPr/>
      <dgm:t>
        <a:bodyPr/>
        <a:lstStyle/>
        <a:p>
          <a:endParaRPr lang="ru-RU"/>
        </a:p>
      </dgm:t>
    </dgm:pt>
    <dgm:pt modelId="{7505CD28-4732-47C2-96DF-F4D6641DC9AD}" type="sibTrans" cxnId="{2A668E86-A9AC-498B-B8EF-C4C9631D9C45}">
      <dgm:prSet/>
      <dgm:spPr/>
      <dgm:t>
        <a:bodyPr/>
        <a:lstStyle/>
        <a:p>
          <a:endParaRPr lang="ru-RU"/>
        </a:p>
      </dgm:t>
    </dgm:pt>
    <dgm:pt modelId="{B26F47FE-67BD-4431-9C42-4D7C0264F50B}" type="pres">
      <dgm:prSet presAssocID="{19158988-D4A8-40DA-8721-F04DC367A4EE}" presName="linearFlow" presStyleCnt="0">
        <dgm:presLayoutVars>
          <dgm:dir/>
          <dgm:resizeHandles val="exact"/>
        </dgm:presLayoutVars>
      </dgm:prSet>
      <dgm:spPr/>
    </dgm:pt>
    <dgm:pt modelId="{DD3ECA5B-85BB-4A73-B0C9-24F3E8E8F36D}" type="pres">
      <dgm:prSet presAssocID="{F524F3D1-0A42-4D16-8AEF-3A8DBEEDB337}" presName="composite" presStyleCnt="0"/>
      <dgm:spPr/>
    </dgm:pt>
    <dgm:pt modelId="{77FFCE32-0B09-4472-BFB4-FD44A4A62AB1}" type="pres">
      <dgm:prSet presAssocID="{F524F3D1-0A42-4D16-8AEF-3A8DBEEDB337}" presName="imgShp" presStyleLbl="fgImgPlace1" presStyleIdx="0" presStyleCnt="3" custLinFactNeighborX="-31487" custLinFactNeighborY="-36"/>
      <dgm:spPr/>
    </dgm:pt>
    <dgm:pt modelId="{29B9E58F-88C0-4A45-8417-61130473B48B}" type="pres">
      <dgm:prSet presAssocID="{F524F3D1-0A42-4D16-8AEF-3A8DBEEDB337}" presName="txShp" presStyleLbl="node1" presStyleIdx="0" presStyleCnt="3" custScaleX="1187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180D42-DF28-4040-AE61-14F646A5BC69}" type="pres">
      <dgm:prSet presAssocID="{B80D47BD-4291-47DD-8CAE-6C5CB22DE2C2}" presName="spacing" presStyleCnt="0"/>
      <dgm:spPr/>
    </dgm:pt>
    <dgm:pt modelId="{F06F282E-7F04-4F14-BEA5-F7D797CEA198}" type="pres">
      <dgm:prSet presAssocID="{3D837CF1-C0C0-41FC-A06A-AF44FE7DC26D}" presName="composite" presStyleCnt="0"/>
      <dgm:spPr/>
    </dgm:pt>
    <dgm:pt modelId="{DCF16112-8857-432B-A745-69FB92CC9823}" type="pres">
      <dgm:prSet presAssocID="{3D837CF1-C0C0-41FC-A06A-AF44FE7DC26D}" presName="imgShp" presStyleLbl="fgImgPlace1" presStyleIdx="1" presStyleCnt="3" custLinFactNeighborX="-25410" custLinFactNeighborY="1382"/>
      <dgm:spPr/>
    </dgm:pt>
    <dgm:pt modelId="{16AC37A5-11F2-4062-8C22-F0873AC4A36E}" type="pres">
      <dgm:prSet presAssocID="{3D837CF1-C0C0-41FC-A06A-AF44FE7DC26D}" presName="txShp" presStyleLbl="node1" presStyleIdx="1" presStyleCnt="3" custScaleX="1199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576129-6B62-4BEE-AC04-051A379C2C8D}" type="pres">
      <dgm:prSet presAssocID="{7505CD28-4732-47C2-96DF-F4D6641DC9AD}" presName="spacing" presStyleCnt="0"/>
      <dgm:spPr/>
    </dgm:pt>
    <dgm:pt modelId="{C5626C06-6B38-4ED0-99F4-76EFD3D79EA6}" type="pres">
      <dgm:prSet presAssocID="{57808297-702D-4409-84F2-7541D1F74E2A}" presName="composite" presStyleCnt="0"/>
      <dgm:spPr/>
    </dgm:pt>
    <dgm:pt modelId="{69A44D94-D672-4D2A-A523-81528A9E1FAA}" type="pres">
      <dgm:prSet presAssocID="{57808297-702D-4409-84F2-7541D1F74E2A}" presName="imgShp" presStyleLbl="fgImgPlace1" presStyleIdx="2" presStyleCnt="3" custLinFactNeighborX="-25485" custLinFactNeighborY="-2062"/>
      <dgm:spPr/>
    </dgm:pt>
    <dgm:pt modelId="{ED4FE774-937C-4B3E-B67C-7D42EA8D3FCD}" type="pres">
      <dgm:prSet presAssocID="{57808297-702D-4409-84F2-7541D1F74E2A}" presName="txShp" presStyleLbl="node1" presStyleIdx="2" presStyleCnt="3" custScaleX="1198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8B5671-F469-4B29-9FEF-542072290170}" type="presOf" srcId="{57808297-702D-4409-84F2-7541D1F74E2A}" destId="{ED4FE774-937C-4B3E-B67C-7D42EA8D3FCD}" srcOrd="0" destOrd="0" presId="urn:microsoft.com/office/officeart/2005/8/layout/vList3"/>
    <dgm:cxn modelId="{1BAE53C7-95E7-4ACA-8C18-CB14FB82026E}" type="presOf" srcId="{F524F3D1-0A42-4D16-8AEF-3A8DBEEDB337}" destId="{29B9E58F-88C0-4A45-8417-61130473B48B}" srcOrd="0" destOrd="0" presId="urn:microsoft.com/office/officeart/2005/8/layout/vList3"/>
    <dgm:cxn modelId="{4D14C6BD-BEB0-4DB1-9CA6-61C0AFD72BD0}" type="presOf" srcId="{19158988-D4A8-40DA-8721-F04DC367A4EE}" destId="{B26F47FE-67BD-4431-9C42-4D7C0264F50B}" srcOrd="0" destOrd="0" presId="urn:microsoft.com/office/officeart/2005/8/layout/vList3"/>
    <dgm:cxn modelId="{88AE7943-DE87-41EC-A8D7-F5CD4438F48A}" type="presOf" srcId="{3D837CF1-C0C0-41FC-A06A-AF44FE7DC26D}" destId="{16AC37A5-11F2-4062-8C22-F0873AC4A36E}" srcOrd="0" destOrd="0" presId="urn:microsoft.com/office/officeart/2005/8/layout/vList3"/>
    <dgm:cxn modelId="{2A668E86-A9AC-498B-B8EF-C4C9631D9C45}" srcId="{19158988-D4A8-40DA-8721-F04DC367A4EE}" destId="{3D837CF1-C0C0-41FC-A06A-AF44FE7DC26D}" srcOrd="1" destOrd="0" parTransId="{2D097F05-FC16-46D3-B59F-19C7F4CA2FAE}" sibTransId="{7505CD28-4732-47C2-96DF-F4D6641DC9AD}"/>
    <dgm:cxn modelId="{BC259209-CDE5-4759-B2C7-A11537F96E38}" srcId="{19158988-D4A8-40DA-8721-F04DC367A4EE}" destId="{F524F3D1-0A42-4D16-8AEF-3A8DBEEDB337}" srcOrd="0" destOrd="0" parTransId="{913E398D-24D6-482D-8EEC-DD8D173B300C}" sibTransId="{B80D47BD-4291-47DD-8CAE-6C5CB22DE2C2}"/>
    <dgm:cxn modelId="{D67D4581-99F6-4E2E-9204-26BA91E68998}" srcId="{19158988-D4A8-40DA-8721-F04DC367A4EE}" destId="{57808297-702D-4409-84F2-7541D1F74E2A}" srcOrd="2" destOrd="0" parTransId="{FECEBBC3-8FB0-4253-919C-553DB2711B4F}" sibTransId="{8134D0FC-9B19-4CAA-9D6A-591B1CCA8CCB}"/>
    <dgm:cxn modelId="{8A0D4FD0-75FA-4029-8D2A-E4F832C7E35D}" type="presParOf" srcId="{B26F47FE-67BD-4431-9C42-4D7C0264F50B}" destId="{DD3ECA5B-85BB-4A73-B0C9-24F3E8E8F36D}" srcOrd="0" destOrd="0" presId="urn:microsoft.com/office/officeart/2005/8/layout/vList3"/>
    <dgm:cxn modelId="{0DB687B0-28DD-4F0A-A946-40A341C7C721}" type="presParOf" srcId="{DD3ECA5B-85BB-4A73-B0C9-24F3E8E8F36D}" destId="{77FFCE32-0B09-4472-BFB4-FD44A4A62AB1}" srcOrd="0" destOrd="0" presId="urn:microsoft.com/office/officeart/2005/8/layout/vList3"/>
    <dgm:cxn modelId="{396D9FC8-7C39-4CA9-9B24-CCA06F8B189E}" type="presParOf" srcId="{DD3ECA5B-85BB-4A73-B0C9-24F3E8E8F36D}" destId="{29B9E58F-88C0-4A45-8417-61130473B48B}" srcOrd="1" destOrd="0" presId="urn:microsoft.com/office/officeart/2005/8/layout/vList3"/>
    <dgm:cxn modelId="{841B2081-CC9D-4359-9A56-5D327E4AC6F3}" type="presParOf" srcId="{B26F47FE-67BD-4431-9C42-4D7C0264F50B}" destId="{AE180D42-DF28-4040-AE61-14F646A5BC69}" srcOrd="1" destOrd="0" presId="urn:microsoft.com/office/officeart/2005/8/layout/vList3"/>
    <dgm:cxn modelId="{74D1E2F1-B90E-4D1A-8366-16DA13A1EDC8}" type="presParOf" srcId="{B26F47FE-67BD-4431-9C42-4D7C0264F50B}" destId="{F06F282E-7F04-4F14-BEA5-F7D797CEA198}" srcOrd="2" destOrd="0" presId="urn:microsoft.com/office/officeart/2005/8/layout/vList3"/>
    <dgm:cxn modelId="{A0A4E090-DBB4-4741-A1B3-441A9E044403}" type="presParOf" srcId="{F06F282E-7F04-4F14-BEA5-F7D797CEA198}" destId="{DCF16112-8857-432B-A745-69FB92CC9823}" srcOrd="0" destOrd="0" presId="urn:microsoft.com/office/officeart/2005/8/layout/vList3"/>
    <dgm:cxn modelId="{E08A6B15-BA4C-46D3-B572-1F7C77C48E4D}" type="presParOf" srcId="{F06F282E-7F04-4F14-BEA5-F7D797CEA198}" destId="{16AC37A5-11F2-4062-8C22-F0873AC4A36E}" srcOrd="1" destOrd="0" presId="urn:microsoft.com/office/officeart/2005/8/layout/vList3"/>
    <dgm:cxn modelId="{8F2C196F-E99E-4D49-B6C1-95AA7F9907CC}" type="presParOf" srcId="{B26F47FE-67BD-4431-9C42-4D7C0264F50B}" destId="{2D576129-6B62-4BEE-AC04-051A379C2C8D}" srcOrd="3" destOrd="0" presId="urn:microsoft.com/office/officeart/2005/8/layout/vList3"/>
    <dgm:cxn modelId="{0B65B44C-F06B-42F9-BD50-A78A691314D9}" type="presParOf" srcId="{B26F47FE-67BD-4431-9C42-4D7C0264F50B}" destId="{C5626C06-6B38-4ED0-99F4-76EFD3D79EA6}" srcOrd="4" destOrd="0" presId="urn:microsoft.com/office/officeart/2005/8/layout/vList3"/>
    <dgm:cxn modelId="{A73A98E0-DC4C-41AB-A108-6EA4FE679056}" type="presParOf" srcId="{C5626C06-6B38-4ED0-99F4-76EFD3D79EA6}" destId="{69A44D94-D672-4D2A-A523-81528A9E1FAA}" srcOrd="0" destOrd="0" presId="urn:microsoft.com/office/officeart/2005/8/layout/vList3"/>
    <dgm:cxn modelId="{70DD26FA-40A2-4E9E-98EF-30E1F2159058}" type="presParOf" srcId="{C5626C06-6B38-4ED0-99F4-76EFD3D79EA6}" destId="{ED4FE774-937C-4B3E-B67C-7D42EA8D3FCD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B9E58F-88C0-4A45-8417-61130473B48B}">
      <dsp:nvSpPr>
        <dsp:cNvPr id="0" name=""/>
        <dsp:cNvSpPr/>
      </dsp:nvSpPr>
      <dsp:spPr>
        <a:xfrm rot="10800000">
          <a:off x="1039554" y="537"/>
          <a:ext cx="7135046" cy="1481094"/>
        </a:xfrm>
        <a:prstGeom prst="homePlat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3121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/>
            <a:t>Период преодоления </a:t>
          </a:r>
          <a:r>
            <a:rPr lang="ru-RU" sz="1600" b="1" kern="1200" dirty="0" err="1" smtClean="0"/>
            <a:t>санкционных</a:t>
          </a:r>
          <a:r>
            <a:rPr lang="ru-RU" sz="1600" b="1" kern="1200" dirty="0" smtClean="0"/>
            <a:t> мер против России.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600" b="1" kern="1200" dirty="0" smtClean="0"/>
            <a:t>Ускорение темпов роста обеспечивается преимущественно за счет введенных в 2015 году новых промышленных предприятий, развития базовых отраслей экономики (деревообработки, металлургии, машиностроения)</a:t>
          </a:r>
          <a:endParaRPr lang="ru-RU" sz="1600" b="1" kern="1200" dirty="0"/>
        </a:p>
      </dsp:txBody>
      <dsp:txXfrm rot="10800000">
        <a:off x="1039554" y="537"/>
        <a:ext cx="7135046" cy="1481094"/>
      </dsp:txXfrm>
    </dsp:sp>
    <dsp:sp modelId="{77FFCE32-0B09-4472-BFB4-FD44A4A62AB1}">
      <dsp:nvSpPr>
        <dsp:cNvPr id="0" name=""/>
        <dsp:cNvSpPr/>
      </dsp:nvSpPr>
      <dsp:spPr>
        <a:xfrm>
          <a:off x="395543" y="4"/>
          <a:ext cx="1481094" cy="148109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AC37A5-11F2-4062-8C22-F0873AC4A36E}">
      <dsp:nvSpPr>
        <dsp:cNvPr id="0" name=""/>
        <dsp:cNvSpPr/>
      </dsp:nvSpPr>
      <dsp:spPr>
        <a:xfrm rot="10800000">
          <a:off x="985560" y="1923748"/>
          <a:ext cx="7207037" cy="1481094"/>
        </a:xfrm>
        <a:prstGeom prst="homePlat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3121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Период характеризуется эффектом от ускорения роста высокотехнологичных и наукоемких секторов экономики. Предполагается реализация инфраструктурных проектов; результаты модернизации образования и здравоохранения проявятся в повышении качества человеческого капитала, его производительной силы</a:t>
          </a:r>
          <a:endParaRPr lang="ru-RU" sz="1600" b="1" kern="1200" dirty="0"/>
        </a:p>
      </dsp:txBody>
      <dsp:txXfrm rot="10800000">
        <a:off x="985560" y="1923748"/>
        <a:ext cx="7207037" cy="1481094"/>
      </dsp:txXfrm>
    </dsp:sp>
    <dsp:sp modelId="{DCF16112-8857-432B-A745-69FB92CC9823}">
      <dsp:nvSpPr>
        <dsp:cNvPr id="0" name=""/>
        <dsp:cNvSpPr/>
      </dsp:nvSpPr>
      <dsp:spPr>
        <a:xfrm>
          <a:off x="467551" y="1944217"/>
          <a:ext cx="1481094" cy="148109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4FE774-937C-4B3E-B67C-7D42EA8D3FCD}">
      <dsp:nvSpPr>
        <dsp:cNvPr id="0" name=""/>
        <dsp:cNvSpPr/>
      </dsp:nvSpPr>
      <dsp:spPr>
        <a:xfrm rot="10800000">
          <a:off x="988850" y="3846960"/>
          <a:ext cx="7202650" cy="1481094"/>
        </a:xfrm>
        <a:prstGeom prst="homePlate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3121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Период развития на основе нового качества человеческого капитала, создания нового экспортного потенциала, опирающегося на товары и услуги с высокой долей добавленной стоимости</a:t>
          </a:r>
          <a:endParaRPr lang="ru-RU" sz="1600" b="1" kern="1200" dirty="0"/>
        </a:p>
      </dsp:txBody>
      <dsp:txXfrm rot="10800000">
        <a:off x="988850" y="3846960"/>
        <a:ext cx="7202650" cy="1481094"/>
      </dsp:txXfrm>
    </dsp:sp>
    <dsp:sp modelId="{69A44D94-D672-4D2A-A523-81528A9E1FAA}">
      <dsp:nvSpPr>
        <dsp:cNvPr id="0" name=""/>
        <dsp:cNvSpPr/>
      </dsp:nvSpPr>
      <dsp:spPr>
        <a:xfrm>
          <a:off x="467537" y="3816420"/>
          <a:ext cx="1481094" cy="148109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0.20242</cdr:x>
      <cdr:y>0.28182</cdr:y>
    </cdr:from>
    <cdr:to>
      <cdr:x>0.38616</cdr:x>
      <cdr:y>0.31944</cdr:y>
    </cdr:to>
    <cdr:sp macro="" textlink="">
      <cdr:nvSpPr>
        <cdr:cNvPr id="8" name="Прямая соединительная линия 7"/>
        <cdr:cNvSpPr/>
      </cdr:nvSpPr>
      <cdr:spPr>
        <a:xfrm xmlns:a="http://schemas.openxmlformats.org/drawingml/2006/main" rot="10860000" flipV="1">
          <a:off x="2090080" y="1711265"/>
          <a:ext cx="1897132" cy="228434"/>
        </a:xfrm>
        <a:prstGeom xmlns:a="http://schemas.openxmlformats.org/drawingml/2006/main" prst="line">
          <a:avLst/>
        </a:prstGeom>
        <a:ln xmlns:a="http://schemas.openxmlformats.org/drawingml/2006/main" w="66675">
          <a:solidFill>
            <a:schemeClr val="accent1">
              <a:lumMod val="75000"/>
            </a:schemeClr>
          </a:solidFill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0.1604</cdr:x>
      <cdr:y>0.24556</cdr:y>
    </cdr:from>
    <cdr:to>
      <cdr:x>0.2417</cdr:x>
      <cdr:y>0.29207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656184" y="1491078"/>
          <a:ext cx="839444" cy="2824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rgbClr val="002060"/>
              </a:solidFill>
              <a:latin typeface="+mn-lt"/>
              <a:cs typeface="Arial" pitchFamily="34" charset="0"/>
            </a:rPr>
            <a:t>154,1</a:t>
          </a:r>
          <a:endParaRPr lang="ru-RU" sz="1800" b="1" dirty="0">
            <a:solidFill>
              <a:srgbClr val="002060"/>
            </a:solidFill>
            <a:latin typeface="+mn-lt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0.19527</cdr:x>
      <cdr:y>0.30485</cdr:y>
    </cdr:from>
    <cdr:to>
      <cdr:x>0.20922</cdr:x>
      <cdr:y>0.32857</cdr:y>
    </cdr:to>
    <cdr:sp macro="" textlink="">
      <cdr:nvSpPr>
        <cdr:cNvPr id="5" name="Овал 4"/>
        <cdr:cNvSpPr/>
      </cdr:nvSpPr>
      <cdr:spPr>
        <a:xfrm xmlns:a="http://schemas.openxmlformats.org/drawingml/2006/main">
          <a:off x="2016224" y="1851118"/>
          <a:ext cx="144037" cy="144033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1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0.30685</cdr:x>
      <cdr:y>0.76734</cdr:y>
    </cdr:from>
    <cdr:to>
      <cdr:x>0.36265</cdr:x>
      <cdr:y>0.81477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168352" y="4659430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200" b="1" dirty="0" smtClean="0"/>
            <a:t>1 вар.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0.15343</cdr:x>
      <cdr:y>0.34043</cdr:y>
    </cdr:from>
    <cdr:to>
      <cdr:x>0.27199</cdr:x>
      <cdr:y>0.39972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584176" y="2067142"/>
          <a:ext cx="1224163" cy="3600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/>
            <a:t>2016 год</a:t>
          </a:r>
          <a:endParaRPr lang="ru-RU" sz="18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0.20224</cdr:x>
      <cdr:y>0.29299</cdr:y>
    </cdr:from>
    <cdr:to>
      <cdr:x>0.38357</cdr:x>
      <cdr:y>0.31671</cdr:y>
    </cdr:to>
    <cdr:sp macro="" textlink="">
      <cdr:nvSpPr>
        <cdr:cNvPr id="8" name="Прямая соединительная линия 7"/>
        <cdr:cNvSpPr/>
      </cdr:nvSpPr>
      <cdr:spPr>
        <a:xfrm xmlns:a="http://schemas.openxmlformats.org/drawingml/2006/main" rot="10800000" flipV="1">
          <a:off x="2088231" y="1779110"/>
          <a:ext cx="1872207" cy="144016"/>
        </a:xfrm>
        <a:prstGeom xmlns:a="http://schemas.openxmlformats.org/drawingml/2006/main" prst="line">
          <a:avLst/>
        </a:prstGeom>
        <a:ln xmlns:a="http://schemas.openxmlformats.org/drawingml/2006/main" w="73025">
          <a:solidFill>
            <a:schemeClr val="accent1">
              <a:lumMod val="75000"/>
            </a:schemeClr>
          </a:solidFill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0.16738</cdr:x>
      <cdr:y>0.24556</cdr:y>
    </cdr:from>
    <cdr:to>
      <cdr:x>0.24868</cdr:x>
      <cdr:y>0.29207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728192" y="1491078"/>
          <a:ext cx="839444" cy="2824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rgbClr val="002060"/>
              </a:solidFill>
              <a:latin typeface="+mn-lt"/>
              <a:cs typeface="Arial" pitchFamily="34" charset="0"/>
            </a:rPr>
            <a:t>26,5</a:t>
          </a:r>
          <a:endParaRPr lang="ru-RU" sz="1800" b="1" dirty="0">
            <a:solidFill>
              <a:srgbClr val="002060"/>
            </a:solidFill>
            <a:latin typeface="+mn-lt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0.19527</cdr:x>
      <cdr:y>0.30485</cdr:y>
    </cdr:from>
    <cdr:to>
      <cdr:x>0.20922</cdr:x>
      <cdr:y>0.32857</cdr:y>
    </cdr:to>
    <cdr:sp macro="" textlink="">
      <cdr:nvSpPr>
        <cdr:cNvPr id="5" name="Овал 4"/>
        <cdr:cNvSpPr/>
      </cdr:nvSpPr>
      <cdr:spPr>
        <a:xfrm xmlns:a="http://schemas.openxmlformats.org/drawingml/2006/main">
          <a:off x="2016224" y="1851118"/>
          <a:ext cx="144037" cy="144032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1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0.30685</cdr:x>
      <cdr:y>0.79105</cdr:y>
    </cdr:from>
    <cdr:to>
      <cdr:x>0.36265</cdr:x>
      <cdr:y>0.83848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168352" y="4803446"/>
          <a:ext cx="576149" cy="2880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200" b="1" dirty="0" smtClean="0"/>
            <a:t>1 вар.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0.15343</cdr:x>
      <cdr:y>0.35229</cdr:y>
    </cdr:from>
    <cdr:to>
      <cdr:x>0.27199</cdr:x>
      <cdr:y>0.41158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584176" y="2139150"/>
          <a:ext cx="1224163" cy="3600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/>
            <a:t>2016 год</a:t>
          </a:r>
          <a:endParaRPr lang="ru-RU" sz="18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0.20224</cdr:x>
      <cdr:y>0.10325</cdr:y>
    </cdr:from>
    <cdr:to>
      <cdr:x>0.38357</cdr:x>
      <cdr:y>0.11511</cdr:y>
    </cdr:to>
    <cdr:sp macro="" textlink="">
      <cdr:nvSpPr>
        <cdr:cNvPr id="8" name="Прямая соединительная линия 7"/>
        <cdr:cNvSpPr/>
      </cdr:nvSpPr>
      <cdr:spPr>
        <a:xfrm xmlns:a="http://schemas.openxmlformats.org/drawingml/2006/main" rot="10740000">
          <a:off x="2088232" y="626981"/>
          <a:ext cx="1872208" cy="72009"/>
        </a:xfrm>
        <a:prstGeom xmlns:a="http://schemas.openxmlformats.org/drawingml/2006/main" prst="line">
          <a:avLst/>
        </a:prstGeom>
        <a:ln xmlns:a="http://schemas.openxmlformats.org/drawingml/2006/main" w="73025">
          <a:solidFill>
            <a:schemeClr val="accent1">
              <a:lumMod val="75000"/>
            </a:schemeClr>
          </a:solidFill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0.11856</cdr:x>
      <cdr:y>0.07954</cdr:y>
    </cdr:from>
    <cdr:to>
      <cdr:x>0.19986</cdr:x>
      <cdr:y>0.12605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224136" y="482966"/>
          <a:ext cx="839444" cy="2824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rgbClr val="002060"/>
              </a:solidFill>
              <a:latin typeface="+mn-lt"/>
              <a:cs typeface="Arial" pitchFamily="34" charset="0"/>
            </a:rPr>
            <a:t>14,4%</a:t>
          </a:r>
          <a:endParaRPr lang="ru-RU" sz="1800" b="1" dirty="0">
            <a:solidFill>
              <a:srgbClr val="002060"/>
            </a:solidFill>
            <a:latin typeface="+mn-lt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0.19527</cdr:x>
      <cdr:y>0.0914</cdr:y>
    </cdr:from>
    <cdr:to>
      <cdr:x>0.20922</cdr:x>
      <cdr:y>0.11512</cdr:y>
    </cdr:to>
    <cdr:sp macro="" textlink="">
      <cdr:nvSpPr>
        <cdr:cNvPr id="5" name="Овал 4"/>
        <cdr:cNvSpPr/>
      </cdr:nvSpPr>
      <cdr:spPr>
        <a:xfrm xmlns:a="http://schemas.openxmlformats.org/drawingml/2006/main">
          <a:off x="2016224" y="554974"/>
          <a:ext cx="144037" cy="144032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1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0.30685</cdr:x>
      <cdr:y>0.79105</cdr:y>
    </cdr:from>
    <cdr:to>
      <cdr:x>0.36265</cdr:x>
      <cdr:y>0.83848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168352" y="4803446"/>
          <a:ext cx="576149" cy="2880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200" b="1" dirty="0" smtClean="0"/>
            <a:t>1 вар.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0.15343</cdr:x>
      <cdr:y>0.12697</cdr:y>
    </cdr:from>
    <cdr:to>
      <cdr:x>0.27199</cdr:x>
      <cdr:y>0.18626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584176" y="770998"/>
          <a:ext cx="1224163" cy="3600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/>
            <a:t>2016 год</a:t>
          </a:r>
          <a:endParaRPr lang="ru-RU" sz="18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0.20223</cdr:x>
      <cdr:y>0.20084</cdr:y>
    </cdr:from>
    <cdr:to>
      <cdr:x>0.38636</cdr:x>
      <cdr:y>0.20086</cdr:y>
    </cdr:to>
    <cdr:sp macro="" textlink="">
      <cdr:nvSpPr>
        <cdr:cNvPr id="8" name="Прямая соединительная линия 7"/>
        <cdr:cNvSpPr/>
      </cdr:nvSpPr>
      <cdr:spPr>
        <a:xfrm xmlns:a="http://schemas.openxmlformats.org/drawingml/2006/main" rot="10860000" flipV="1">
          <a:off x="2088087" y="1219545"/>
          <a:ext cx="1901165" cy="91"/>
        </a:xfrm>
        <a:prstGeom xmlns:a="http://schemas.openxmlformats.org/drawingml/2006/main" prst="line">
          <a:avLst/>
        </a:prstGeom>
        <a:ln xmlns:a="http://schemas.openxmlformats.org/drawingml/2006/main" w="66675">
          <a:solidFill>
            <a:schemeClr val="accent1">
              <a:lumMod val="75000"/>
            </a:schemeClr>
          </a:solidFill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0.16738</cdr:x>
      <cdr:y>0.12697</cdr:y>
    </cdr:from>
    <cdr:to>
      <cdr:x>0.24868</cdr:x>
      <cdr:y>0.17348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728192" y="770998"/>
          <a:ext cx="839444" cy="2824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rgbClr val="002060"/>
              </a:solidFill>
              <a:latin typeface="+mn-lt"/>
              <a:cs typeface="Arial" pitchFamily="34" charset="0"/>
            </a:rPr>
            <a:t>650,3</a:t>
          </a:r>
          <a:endParaRPr lang="ru-RU" sz="1800" b="1" dirty="0">
            <a:solidFill>
              <a:srgbClr val="002060"/>
            </a:solidFill>
            <a:latin typeface="+mn-lt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0.19527</cdr:x>
      <cdr:y>0.18626</cdr:y>
    </cdr:from>
    <cdr:to>
      <cdr:x>0.20922</cdr:x>
      <cdr:y>0.20998</cdr:y>
    </cdr:to>
    <cdr:sp macro="" textlink="">
      <cdr:nvSpPr>
        <cdr:cNvPr id="5" name="Овал 4"/>
        <cdr:cNvSpPr/>
      </cdr:nvSpPr>
      <cdr:spPr>
        <a:xfrm xmlns:a="http://schemas.openxmlformats.org/drawingml/2006/main">
          <a:off x="2016224" y="1131038"/>
          <a:ext cx="144037" cy="144033"/>
        </a:xfrm>
        <a:prstGeom xmlns:a="http://schemas.openxmlformats.org/drawingml/2006/main" prst="ellipse">
          <a:avLst/>
        </a:prstGeom>
        <a:solidFill xmlns:a="http://schemas.openxmlformats.org/drawingml/2006/main">
          <a:schemeClr val="accent1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0.30685</cdr:x>
      <cdr:y>0.76734</cdr:y>
    </cdr:from>
    <cdr:to>
      <cdr:x>0.36265</cdr:x>
      <cdr:y>0.81477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168352" y="4659430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200" b="1" dirty="0" smtClean="0"/>
            <a:t>1 вар.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0.14645</cdr:x>
      <cdr:y>0.22184</cdr:y>
    </cdr:from>
    <cdr:to>
      <cdr:x>0.26501</cdr:x>
      <cdr:y>0.28113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512168" y="1347062"/>
          <a:ext cx="1224163" cy="3600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/>
            <a:t>2016 год</a:t>
          </a:r>
          <a:endParaRPr lang="ru-RU" sz="18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062" cy="49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6" tIns="45683" rIns="91366" bIns="45683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900" y="0"/>
            <a:ext cx="2952062" cy="49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6" tIns="45683" rIns="91366" bIns="45683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644472A1-4160-48EE-8BD0-DCE01D08F3DB}" type="datetimeFigureOut">
              <a:rPr lang="ru-RU"/>
              <a:pPr>
                <a:defRPr/>
              </a:pPr>
              <a:t>15.11.2016</a:t>
            </a:fld>
            <a:endParaRPr lang="ru-RU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086"/>
            <a:ext cx="2952062" cy="49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6" tIns="45683" rIns="91366" bIns="45683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900" y="9448086"/>
            <a:ext cx="2952062" cy="49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66" tIns="45683" rIns="91366" bIns="45683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05F6534E-9538-4B03-9113-7FC0B62531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597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52062" cy="49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00" tIns="45499" rIns="91000" bIns="45499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59900" y="0"/>
            <a:ext cx="2952062" cy="49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00" tIns="45499" rIns="91000" bIns="45499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7BE2665-BF87-4C6C-AE15-3FF9096E7136}" type="datetimeFigureOut">
              <a:rPr lang="ru-RU"/>
              <a:pPr>
                <a:defRPr/>
              </a:pPr>
              <a:t>15.11.2016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3925" y="747713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82466" y="4724838"/>
            <a:ext cx="5450205" cy="4473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00" tIns="45499" rIns="91000" bIns="454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448086"/>
            <a:ext cx="2952062" cy="49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00" tIns="45499" rIns="91000" bIns="45499" numCol="1" anchor="b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59900" y="9448086"/>
            <a:ext cx="2952062" cy="49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000" tIns="45499" rIns="91000" bIns="45499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1C46AE-2768-4458-B1A5-D4BB3901E0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59958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2603E0-1E63-40DE-A79B-62BA2E0D90BA}" type="slidenum">
              <a:rPr lang="ru-RU" altLang="ru-RU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486779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3925" y="746125"/>
            <a:ext cx="4967288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49055E1-B656-4DEE-A869-FF0090598179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885252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3925" y="746125"/>
            <a:ext cx="4967288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49055E1-B656-4DEE-A869-FF0090598179}" type="slidenum">
              <a:rPr lang="ru-RU" altLang="ru-RU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4598830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3925" y="746125"/>
            <a:ext cx="4967288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49055E1-B656-4DEE-A869-FF0090598179}" type="slidenum">
              <a:rPr lang="ru-RU" altLang="ru-RU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459883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3925" y="746125"/>
            <a:ext cx="4967288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49055E1-B656-4DEE-A869-FF0090598179}" type="slidenum">
              <a:rPr lang="ru-RU" altLang="ru-RU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459883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3925" y="746125"/>
            <a:ext cx="4967288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49055E1-B656-4DEE-A869-FF0090598179}" type="slidenum">
              <a:rPr lang="ru-RU" altLang="ru-RU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459883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3925" y="746125"/>
            <a:ext cx="4967288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49055E1-B656-4DEE-A869-FF0090598179}" type="slidenum">
              <a:rPr lang="ru-RU" altLang="ru-RU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459883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340F3-75FE-419C-BE51-C4E23FA85AAD}" type="datetime1">
              <a:rPr lang="ru-RU"/>
              <a:pPr>
                <a:defRPr/>
              </a:pPr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33BA3-130B-49CA-8EE3-8F54F131CE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4BEFD-1A4B-49A6-949F-1A80CD88DE71}" type="datetime1">
              <a:rPr lang="ru-RU"/>
              <a:pPr>
                <a:defRPr/>
              </a:pPr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4934C-F30F-4B5C-8BDF-A3019126C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E3FF0-BFB7-4BB0-A32F-28A6108CF33B}" type="datetime1">
              <a:rPr lang="ru-RU"/>
              <a:pPr>
                <a:defRPr/>
              </a:pPr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AD0A3-4F66-4167-926B-ACF57D0CFB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1DB24-6A03-4980-A32A-4316AF1AF63E}" type="datetime1">
              <a:rPr lang="ru-RU"/>
              <a:pPr>
                <a:defRPr/>
              </a:pPr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33021-9FCC-4A76-AEA4-992613A191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AC4D5-7104-453A-BBC6-09428A3C4541}" type="datetime1">
              <a:rPr lang="ru-RU"/>
              <a:pPr>
                <a:defRPr/>
              </a:pPr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FADE0-12C1-4064-89F7-F60937E2B7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45338-F48D-46F8-BEC0-17779BAD340D}" type="datetime1">
              <a:rPr lang="ru-RU"/>
              <a:pPr>
                <a:defRPr/>
              </a:pPr>
              <a:t>15.11.2016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CD430-565C-47A3-95AD-1FA934F450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8F793-74CD-4A93-9D8F-FA524E1BE557}" type="datetime1">
              <a:rPr lang="ru-RU"/>
              <a:pPr>
                <a:defRPr/>
              </a:pPr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8C4B2-8595-462F-9283-E35D56B408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E8972-51F6-430D-A2E5-E8DDEE5AC358}" type="datetime1">
              <a:rPr lang="ru-RU"/>
              <a:pPr>
                <a:defRPr/>
              </a:pPr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4AC5F-79D7-4C0E-B5A0-BF79E5E883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C806C-2227-4445-B54E-582E48C89AF9}" type="datetime1">
              <a:rPr lang="ru-RU"/>
              <a:pPr>
                <a:defRPr/>
              </a:pPr>
              <a:t>15.11.2016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02FCE-B5A6-4344-93E0-E5673D8147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A64D4-C97B-4973-BDB6-A6F54B09A753}" type="datetime1">
              <a:rPr lang="ru-RU"/>
              <a:pPr>
                <a:defRPr/>
              </a:pPr>
              <a:t>15.11.2016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CF654-B93A-46FD-921A-E3E223EDAE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E36B9-A7B5-4FAF-96AF-09BF71AF2B17}" type="datetime1">
              <a:rPr lang="ru-RU"/>
              <a:pPr>
                <a:defRPr/>
              </a:pPr>
              <a:t>15.11.2016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2120C-4E5C-4D21-9CBD-5433B8343F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6834A-38FC-4EBD-BCAF-D37712D6145E}" type="datetime1">
              <a:rPr lang="ru-RU"/>
              <a:pPr>
                <a:defRPr/>
              </a:pPr>
              <a:t>15.11.2016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CA08F-8F8A-4B5A-BD70-6F0D616D8A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CD5E4-F20C-4D0F-A24F-A0D3972A360A}" type="datetime1">
              <a:rPr lang="ru-RU"/>
              <a:pPr>
                <a:defRPr/>
              </a:pPr>
              <a:t>15.11.2016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5709F-669C-4913-8EFD-A1556C48DD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D031D-543D-4FA2-91A6-542B118E5AE3}" type="datetime1">
              <a:rPr lang="ru-RU"/>
              <a:pPr>
                <a:defRPr/>
              </a:pPr>
              <a:t>15.11.2016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15551-4048-412E-BFC9-5557EBB4D0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B35D18-6AD8-42FA-BDC8-A0AF53046DD8}" type="datetime1">
              <a:rPr lang="ru-RU"/>
              <a:pPr>
                <a:defRPr/>
              </a:pPr>
              <a:t>15.11.2016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87B7B1-98E3-4E6B-9CA1-B091C9A801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71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Департамент экономического развития Костромской области</a:t>
            </a:r>
          </a:p>
        </p:txBody>
      </p:sp>
      <p:sp>
        <p:nvSpPr>
          <p:cNvPr id="2052" name="TextBox 23"/>
          <p:cNvSpPr txBox="1">
            <a:spLocks noChangeArrowheads="1"/>
          </p:cNvSpPr>
          <p:nvPr/>
        </p:nvSpPr>
        <p:spPr bwMode="auto">
          <a:xfrm>
            <a:off x="3923928" y="6309320"/>
            <a:ext cx="18653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400" dirty="0" smtClean="0">
                <a:latin typeface="Calibri" pitchFamily="34" charset="0"/>
                <a:cs typeface="Arial" pitchFamily="34" charset="0"/>
              </a:rPr>
              <a:t>15 ноября </a:t>
            </a:r>
            <a:r>
              <a:rPr lang="en-US" altLang="ru-RU" sz="1400" dirty="0" smtClean="0">
                <a:latin typeface="Calibri" pitchFamily="34" charset="0"/>
                <a:cs typeface="Arial" pitchFamily="34" charset="0"/>
              </a:rPr>
              <a:t>201</a:t>
            </a:r>
            <a:r>
              <a:rPr lang="ru-RU" altLang="ru-RU" sz="1400" dirty="0" smtClean="0">
                <a:latin typeface="Calibri" pitchFamily="34" charset="0"/>
                <a:cs typeface="Arial" pitchFamily="34" charset="0"/>
              </a:rPr>
              <a:t>6</a:t>
            </a:r>
            <a:r>
              <a:rPr lang="en-US" altLang="ru-RU" sz="1400" dirty="0" smtClean="0">
                <a:latin typeface="Calibri" pitchFamily="34" charset="0"/>
                <a:cs typeface="Arial" pitchFamily="34" charset="0"/>
              </a:rPr>
              <a:t> </a:t>
            </a:r>
            <a:r>
              <a:rPr lang="ru-RU" altLang="ru-RU" sz="1400" dirty="0" smtClean="0">
                <a:latin typeface="Calibri" pitchFamily="34" charset="0"/>
                <a:cs typeface="Arial" pitchFamily="34" charset="0"/>
              </a:rPr>
              <a:t>г.</a:t>
            </a:r>
            <a:endParaRPr lang="ru-RU" altLang="ru-RU" sz="1400" dirty="0"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9" name="Рисунок 18" descr="Многоцв_полн_монохр.bmp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5496" y="620808"/>
            <a:ext cx="1188666" cy="1080000"/>
          </a:xfrm>
          <a:prstGeom prst="rect">
            <a:avLst/>
          </a:prstGeom>
          <a:ln>
            <a:noFill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92877" y="2476053"/>
            <a:ext cx="83582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+mn-lt"/>
                <a:cs typeface="Arial" pitchFamily="34" charset="0"/>
              </a:rPr>
              <a:t>О прогнозе социально-экономического</a:t>
            </a:r>
            <a:br>
              <a:rPr lang="ru-RU" sz="2800" b="1" dirty="0" smtClean="0">
                <a:latin typeface="+mn-lt"/>
                <a:cs typeface="Arial" pitchFamily="34" charset="0"/>
              </a:rPr>
            </a:br>
            <a:r>
              <a:rPr lang="ru-RU" sz="2800" b="1" dirty="0" smtClean="0">
                <a:latin typeface="+mn-lt"/>
                <a:cs typeface="Arial" pitchFamily="34" charset="0"/>
              </a:rPr>
              <a:t>развития Костромской области</a:t>
            </a:r>
          </a:p>
          <a:p>
            <a:pPr algn="ctr"/>
            <a:r>
              <a:rPr lang="ru-RU" sz="2800" b="1" dirty="0" smtClean="0">
                <a:latin typeface="+mn-lt"/>
                <a:cs typeface="Arial" pitchFamily="34" charset="0"/>
              </a:rPr>
              <a:t>на период до 2030 года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43608" y="5013176"/>
            <a:ext cx="7850187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</a:pPr>
            <a:r>
              <a:rPr lang="ru-RU" sz="1600" dirty="0">
                <a:latin typeface="Calibri" pitchFamily="34" charset="0"/>
                <a:cs typeface="Arial" charset="0"/>
              </a:rPr>
              <a:t>Свистунов Александр Александрович</a:t>
            </a:r>
          </a:p>
          <a:p>
            <a:pPr algn="l">
              <a:lnSpc>
                <a:spcPct val="120000"/>
              </a:lnSpc>
            </a:pPr>
            <a:r>
              <a:rPr lang="ru-RU" sz="1600" dirty="0">
                <a:latin typeface="Calibri" pitchFamily="34" charset="0"/>
                <a:cs typeface="Arial" charset="0"/>
              </a:rPr>
              <a:t>директор департамента экономического развития Костромской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Группа 33"/>
          <p:cNvGrpSpPr/>
          <p:nvPr/>
        </p:nvGrpSpPr>
        <p:grpSpPr>
          <a:xfrm>
            <a:off x="5928526" y="3284984"/>
            <a:ext cx="3096344" cy="3096344"/>
            <a:chOff x="5873770" y="3284984"/>
            <a:chExt cx="3096344" cy="3096344"/>
          </a:xfrm>
        </p:grpSpPr>
        <p:sp>
          <p:nvSpPr>
            <p:cNvPr id="27" name="Прямоугольник 4"/>
            <p:cNvSpPr/>
            <p:nvPr/>
          </p:nvSpPr>
          <p:spPr>
            <a:xfrm>
              <a:off x="5948778" y="3284984"/>
              <a:ext cx="2965308" cy="309634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  <a:effectLst/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/>
              <a:endParaRPr lang="ru-RU" sz="1400" dirty="0" smtClean="0">
                <a:solidFill>
                  <a:schemeClr val="tx1"/>
                </a:solidFill>
                <a:cs typeface="Arial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5873770" y="3284984"/>
              <a:ext cx="3096344" cy="30931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dirty="0" smtClean="0">
                  <a:latin typeface="+mn-lt"/>
                </a:rPr>
                <a:t>основан на достижении целевых показателей социально-экономического развития области, учитывающих в полном объеме достижение целей и задач стратегического планирования при консервативных внешнеэкономических условиях. Вариант соответствует целям Стратегии социально-экономического развития Костромской области на период</a:t>
              </a:r>
            </a:p>
            <a:p>
              <a:r>
                <a:rPr lang="ru-RU" sz="1500" dirty="0" smtClean="0">
                  <a:latin typeface="+mn-lt"/>
                </a:rPr>
                <a:t>до 2025 года</a:t>
              </a:r>
              <a:endParaRPr lang="ru-RU" sz="1500" dirty="0">
                <a:latin typeface="+mn-lt"/>
              </a:endParaRPr>
            </a:p>
          </p:txBody>
        </p:sp>
      </p:grpSp>
      <p:sp>
        <p:nvSpPr>
          <p:cNvPr id="17" name="Прямоугольник 4"/>
          <p:cNvSpPr/>
          <p:nvPr/>
        </p:nvSpPr>
        <p:spPr>
          <a:xfrm>
            <a:off x="2987824" y="3284984"/>
            <a:ext cx="2965308" cy="3096344"/>
          </a:xfrm>
          <a:prstGeom prst="rect">
            <a:avLst/>
          </a:prstGeom>
          <a:solidFill>
            <a:srgbClr val="B0D8B1"/>
          </a:solidFill>
          <a:ln>
            <a:solidFill>
              <a:schemeClr val="bg1"/>
            </a:solidFill>
          </a:ln>
          <a:effectLst/>
          <a:scene3d>
            <a:camera prst="orthographicFront"/>
            <a:lightRig rig="threePt" dir="t"/>
          </a:scene3d>
          <a:sp3d>
            <a:bevelB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endParaRPr lang="ru-RU" sz="1500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987824" y="3284984"/>
            <a:ext cx="2952328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 smtClean="0">
                <a:latin typeface="+mn-lt"/>
              </a:rPr>
              <a:t>характеризует основные тенденции развития экономики области в условиях консервативных траекторий изменения внешних и внутренних факторов при сохранении основных тенденций изменения эффективности использования ресурсов.</a:t>
            </a:r>
          </a:p>
          <a:p>
            <a:r>
              <a:rPr lang="ru-RU" sz="1500" dirty="0" smtClean="0">
                <a:latin typeface="+mn-lt"/>
              </a:rPr>
              <a:t>Вариант предполагает осуществление мер, направленных на преодоление ресурсных ограничений</a:t>
            </a:r>
            <a:endParaRPr lang="ru-RU" sz="1500" dirty="0">
              <a:latin typeface="+mn-lt"/>
            </a:endParaRPr>
          </a:p>
        </p:txBody>
      </p:sp>
      <p:grpSp>
        <p:nvGrpSpPr>
          <p:cNvPr id="33" name="Группа 32"/>
          <p:cNvGrpSpPr/>
          <p:nvPr/>
        </p:nvGrpSpPr>
        <p:grpSpPr>
          <a:xfrm>
            <a:off x="214016" y="3284984"/>
            <a:ext cx="2736304" cy="3096344"/>
            <a:chOff x="179512" y="3284984"/>
            <a:chExt cx="2736304" cy="3096344"/>
          </a:xfrm>
        </p:grpSpPr>
        <p:sp>
          <p:nvSpPr>
            <p:cNvPr id="15" name="Прямоугольник 4"/>
            <p:cNvSpPr/>
            <p:nvPr/>
          </p:nvSpPr>
          <p:spPr>
            <a:xfrm>
              <a:off x="179512" y="3284984"/>
              <a:ext cx="2736304" cy="3096344"/>
            </a:xfrm>
            <a:prstGeom prst="rect">
              <a:avLst/>
            </a:prstGeom>
            <a:solidFill>
              <a:srgbClr val="FFBDBD"/>
            </a:solidFill>
            <a:ln>
              <a:solidFill>
                <a:schemeClr val="bg1"/>
              </a:solidFill>
            </a:ln>
            <a:effectLst/>
            <a:scene3d>
              <a:camera prst="orthographicFront"/>
              <a:lightRig rig="threePt" dir="t"/>
            </a:scene3d>
            <a:sp3d>
              <a:bevelB/>
            </a:sp3d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/>
              <a:endParaRPr lang="ru-RU" sz="1500" dirty="0" smtClean="0">
                <a:solidFill>
                  <a:schemeClr val="tx1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179512" y="3284984"/>
              <a:ext cx="2736304" cy="30931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500" dirty="0" smtClean="0">
                  <a:latin typeface="+mn-lt"/>
                </a:rPr>
                <a:t>предполагает консервативные оценки темпов экономического роста </a:t>
              </a:r>
            </a:p>
            <a:p>
              <a:r>
                <a:rPr lang="ru-RU" sz="1500" dirty="0" smtClean="0">
                  <a:latin typeface="+mn-lt"/>
                </a:rPr>
                <a:t>с учетом существенного ухудшения внешнеэкономических и иных условий функционирования экономики области.</a:t>
              </a:r>
            </a:p>
            <a:p>
              <a:r>
                <a:rPr lang="ru-RU" sz="1500" dirty="0" smtClean="0">
                  <a:latin typeface="+mn-lt"/>
                </a:rPr>
                <a:t>Вариант предполагает сохранение инерционных трендов в экономике, сложившихся в последний период</a:t>
              </a:r>
              <a:endParaRPr lang="ru-RU" sz="1500" dirty="0">
                <a:latin typeface="+mn-lt"/>
              </a:endParaRPr>
            </a:p>
          </p:txBody>
        </p:sp>
      </p:grpSp>
      <p:sp>
        <p:nvSpPr>
          <p:cNvPr id="5122" name="Номер слайда 20"/>
          <p:cNvSpPr>
            <a:spLocks noGrp="1"/>
          </p:cNvSpPr>
          <p:nvPr>
            <p:ph type="sldNum" sz="quarter" idx="12"/>
          </p:nvPr>
        </p:nvSpPr>
        <p:spPr bwMode="auto">
          <a:xfrm>
            <a:off x="8786813" y="6572250"/>
            <a:ext cx="357187" cy="285750"/>
          </a:xfrm>
          <a:solidFill>
            <a:srgbClr val="1F497D"/>
          </a:solidFill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2DE62991-468D-4EDE-A5C4-B1E59B9DFE5D}" type="slidenum">
              <a:rPr lang="ru-RU" alt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pPr algn="ctr">
                <a:defRPr/>
              </a:pPr>
              <a:t>2</a:t>
            </a:fld>
            <a:endParaRPr lang="ru-RU" altLang="ru-RU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 flipH="1" flipV="1">
            <a:off x="214313" y="1428750"/>
            <a:ext cx="15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 flipH="1" flipV="1">
            <a:off x="366713" y="1581150"/>
            <a:ext cx="15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0" y="361950"/>
            <a:ext cx="9144000" cy="5397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Варианты прогноза</a:t>
            </a: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-26988"/>
            <a:ext cx="9144000" cy="404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Департамент экономического развития Костромской области				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http://dep-economy44.ru</a:t>
            </a:r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79512" y="2636912"/>
            <a:ext cx="2772816" cy="571504"/>
          </a:xfrm>
          <a:prstGeom prst="rect">
            <a:avLst/>
          </a:prstGeom>
          <a:solidFill>
            <a:srgbClr val="FF7575"/>
          </a:solidFill>
          <a:ln>
            <a:solidFill>
              <a:schemeClr val="bg1"/>
            </a:solidFill>
          </a:ln>
          <a:effectLst/>
          <a:scene3d>
            <a:camera prst="orthographicFront"/>
            <a:lightRig rig="threePt" dir="t"/>
          </a:scene3d>
          <a:sp3d>
            <a:bevelB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70000"/>
              </a:lnSpc>
            </a:pPr>
            <a:r>
              <a:rPr lang="ru-RU" sz="1900" b="1" dirty="0" smtClean="0">
                <a:solidFill>
                  <a:schemeClr val="tx1"/>
                </a:solidFill>
                <a:cs typeface="Arial" charset="0"/>
              </a:rPr>
              <a:t>1 ВАРИАНТ консервативный</a:t>
            </a:r>
            <a:endParaRPr lang="ru-RU" sz="19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2987824" y="2636913"/>
            <a:ext cx="2955369" cy="576063"/>
          </a:xfrm>
          <a:prstGeom prst="rect">
            <a:avLst/>
          </a:prstGeom>
          <a:solidFill>
            <a:srgbClr val="52A854"/>
          </a:solidFill>
          <a:ln>
            <a:solidFill>
              <a:schemeClr val="bg1"/>
            </a:solidFill>
          </a:ln>
          <a:effectLst/>
          <a:scene3d>
            <a:camera prst="orthographicFront"/>
            <a:lightRig rig="threePt" dir="t"/>
          </a:scene3d>
          <a:sp3d>
            <a:bevelB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70000"/>
              </a:lnSpc>
            </a:pPr>
            <a:r>
              <a:rPr lang="ru-RU" sz="1900" b="1" dirty="0" smtClean="0">
                <a:solidFill>
                  <a:schemeClr val="tx1"/>
                </a:solidFill>
                <a:cs typeface="Arial" charset="0"/>
              </a:rPr>
              <a:t>2 ВАРИАНТ</a:t>
            </a:r>
          </a:p>
          <a:p>
            <a:pPr algn="ctr">
              <a:lnSpc>
                <a:spcPct val="70000"/>
              </a:lnSpc>
            </a:pPr>
            <a:r>
              <a:rPr lang="ru-RU" sz="1900" b="1" dirty="0" smtClean="0">
                <a:solidFill>
                  <a:schemeClr val="tx1"/>
                </a:solidFill>
                <a:cs typeface="Arial" charset="0"/>
              </a:rPr>
              <a:t>базовый</a:t>
            </a:r>
            <a:endParaRPr lang="ru-RU" sz="1900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619672" y="1052736"/>
            <a:ext cx="5616624" cy="864096"/>
          </a:xfrm>
          <a:prstGeom prst="roundRect">
            <a:avLst/>
          </a:prstGeom>
          <a:noFill/>
          <a:ln w="57150">
            <a:solidFill>
              <a:schemeClr val="accent4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+mj-lt"/>
              </a:rPr>
              <a:t>ПРОГНОЗ социально-экономического развития </a:t>
            </a:r>
            <a:r>
              <a:rPr lang="ru-RU" sz="1800" dirty="0" smtClean="0">
                <a:solidFill>
                  <a:schemeClr val="tx1"/>
                </a:solidFill>
                <a:latin typeface="+mj-lt"/>
              </a:rPr>
              <a:t>Костромской области на период до 2030 года</a:t>
            </a:r>
          </a:p>
        </p:txBody>
      </p:sp>
      <p:sp>
        <p:nvSpPr>
          <p:cNvPr id="23" name="Стрелка вниз 22"/>
          <p:cNvSpPr/>
          <p:nvPr/>
        </p:nvSpPr>
        <p:spPr>
          <a:xfrm>
            <a:off x="1622237" y="2060848"/>
            <a:ext cx="354910" cy="504056"/>
          </a:xfrm>
          <a:prstGeom prst="downArrow">
            <a:avLst>
              <a:gd name="adj1" fmla="val 50000"/>
              <a:gd name="adj2" fmla="val 63419"/>
            </a:avLst>
          </a:prstGeom>
          <a:noFill/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6953394" y="2060848"/>
            <a:ext cx="354910" cy="504056"/>
          </a:xfrm>
          <a:prstGeom prst="downArrow">
            <a:avLst>
              <a:gd name="adj1" fmla="val 50000"/>
              <a:gd name="adj2" fmla="val 63419"/>
            </a:avLst>
          </a:prstGeom>
          <a:noFill/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4217090" y="2060848"/>
            <a:ext cx="354910" cy="504056"/>
          </a:xfrm>
          <a:prstGeom prst="downArrow">
            <a:avLst>
              <a:gd name="adj1" fmla="val 50000"/>
              <a:gd name="adj2" fmla="val 63419"/>
            </a:avLst>
          </a:prstGeom>
          <a:noFill/>
          <a:ln>
            <a:solidFill>
              <a:schemeClr val="accent4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5983282" y="2636912"/>
            <a:ext cx="2981206" cy="57606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/>
            </a:solidFill>
          </a:ln>
          <a:effectLst/>
          <a:scene3d>
            <a:camera prst="orthographicFront"/>
            <a:lightRig rig="threePt" dir="t"/>
          </a:scene3d>
          <a:sp3d>
            <a:bevelB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70000"/>
              </a:lnSpc>
            </a:pPr>
            <a:r>
              <a:rPr lang="ru-RU" sz="1900" b="1" dirty="0" smtClean="0">
                <a:solidFill>
                  <a:schemeClr val="tx1"/>
                </a:solidFill>
                <a:cs typeface="Arial" charset="0"/>
              </a:rPr>
              <a:t>3 ВАРИАНТ</a:t>
            </a:r>
          </a:p>
          <a:p>
            <a:pPr algn="ctr">
              <a:lnSpc>
                <a:spcPct val="70000"/>
              </a:lnSpc>
            </a:pPr>
            <a:r>
              <a:rPr lang="ru-RU" sz="1900" b="1" dirty="0" smtClean="0">
                <a:solidFill>
                  <a:schemeClr val="tx1"/>
                </a:solidFill>
                <a:cs typeface="Arial" charset="0"/>
              </a:rPr>
              <a:t>целевой</a:t>
            </a:r>
            <a:endParaRPr lang="ru-RU" sz="1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20"/>
          <p:cNvSpPr>
            <a:spLocks noGrp="1"/>
          </p:cNvSpPr>
          <p:nvPr>
            <p:ph type="sldNum" sz="quarter" idx="12"/>
          </p:nvPr>
        </p:nvSpPr>
        <p:spPr bwMode="auto">
          <a:xfrm>
            <a:off x="8786813" y="6572272"/>
            <a:ext cx="357187" cy="285750"/>
          </a:xfrm>
          <a:solidFill>
            <a:srgbClr val="1F497D"/>
          </a:solidFill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2DE62991-468D-4EDE-A5C4-B1E59B9DFE5D}" type="slidenum">
              <a:rPr lang="ru-RU" alt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pPr algn="ctr">
                <a:defRPr/>
              </a:pPr>
              <a:t>3</a:t>
            </a:fld>
            <a:endParaRPr lang="ru-RU" altLang="ru-RU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 flipH="1" flipV="1">
            <a:off x="214313" y="1672158"/>
            <a:ext cx="15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 flipH="1" flipV="1">
            <a:off x="366713" y="1824558"/>
            <a:ext cx="15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642938" y="243408"/>
            <a:ext cx="850106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 algn="ctr" eaLnBrk="1" hangingPunct="1">
              <a:defRPr/>
            </a:pPr>
            <a:endParaRPr lang="ru-RU" sz="500" b="1" dirty="0">
              <a:solidFill>
                <a:schemeClr val="bg1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ru-RU" sz="1400" b="1" dirty="0">
                <a:solidFill>
                  <a:schemeClr val="bg1"/>
                </a:solidFill>
                <a:cs typeface="Arial" pitchFamily="34" charset="0"/>
              </a:rPr>
              <a:t>Структура выданных патентов в Костромской области в разрезе видов предпринимательской деятельности в 2013-2014 годах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361950"/>
            <a:ext cx="9144000" cy="5397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Этапы развития экономики региона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-26988"/>
            <a:ext cx="9144000" cy="404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Департамент экономического развития Костромской области				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http://dep-economy44.ru</a:t>
            </a:r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13" name="Схема 12"/>
          <p:cNvGraphicFramePr/>
          <p:nvPr/>
        </p:nvGraphicFramePr>
        <p:xfrm>
          <a:off x="251520" y="1124744"/>
          <a:ext cx="9036496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755576" y="1527756"/>
            <a:ext cx="1296144" cy="707886"/>
          </a:xfrm>
          <a:prstGeom prst="rect">
            <a:avLst/>
          </a:prstGeom>
          <a:solidFill>
            <a:schemeClr val="accent1">
              <a:tint val="50000"/>
              <a:hueOff val="0"/>
              <a:satOff val="0"/>
              <a:lumOff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+mn-lt"/>
              </a:rPr>
              <a:t>2017-2020 годы</a:t>
            </a:r>
            <a:endParaRPr lang="ru-RU" sz="2000" b="1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18958" y="3450993"/>
            <a:ext cx="1296144" cy="707886"/>
          </a:xfrm>
          <a:prstGeom prst="rect">
            <a:avLst/>
          </a:prstGeom>
          <a:solidFill>
            <a:schemeClr val="accent1">
              <a:tint val="50000"/>
              <a:hueOff val="0"/>
              <a:satOff val="0"/>
              <a:lumOff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+mn-lt"/>
              </a:rPr>
              <a:t>2021-2025 годы</a:t>
            </a:r>
            <a:endParaRPr lang="ru-RU" sz="2000" b="1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7584" y="5331827"/>
            <a:ext cx="1296144" cy="707886"/>
          </a:xfrm>
          <a:prstGeom prst="rect">
            <a:avLst/>
          </a:prstGeom>
          <a:solidFill>
            <a:schemeClr val="accent1">
              <a:tint val="50000"/>
              <a:hueOff val="0"/>
              <a:satOff val="0"/>
              <a:lumOff val="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+mn-lt"/>
              </a:rPr>
              <a:t>2026-2030 годы</a:t>
            </a:r>
            <a:endParaRPr lang="ru-RU" sz="20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20"/>
          <p:cNvSpPr>
            <a:spLocks noGrp="1"/>
          </p:cNvSpPr>
          <p:nvPr>
            <p:ph type="sldNum" sz="quarter" idx="12"/>
          </p:nvPr>
        </p:nvSpPr>
        <p:spPr bwMode="auto">
          <a:xfrm>
            <a:off x="8786813" y="6572272"/>
            <a:ext cx="357187" cy="285750"/>
          </a:xfrm>
          <a:solidFill>
            <a:srgbClr val="1F497D"/>
          </a:solidFill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2DE62991-468D-4EDE-A5C4-B1E59B9DFE5D}" type="slidenum">
              <a:rPr lang="ru-RU" alt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pPr algn="ctr">
                <a:defRPr/>
              </a:pPr>
              <a:t>4</a:t>
            </a:fld>
            <a:endParaRPr lang="ru-RU" altLang="ru-RU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 flipH="1" flipV="1">
            <a:off x="214313" y="1672158"/>
            <a:ext cx="15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 flipH="1" flipV="1">
            <a:off x="366713" y="1824558"/>
            <a:ext cx="15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642938" y="243408"/>
            <a:ext cx="850106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 algn="ctr" eaLnBrk="1" hangingPunct="1">
              <a:defRPr/>
            </a:pPr>
            <a:endParaRPr lang="ru-RU" sz="500" b="1" dirty="0">
              <a:solidFill>
                <a:schemeClr val="bg1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ru-RU" sz="1400" b="1" dirty="0">
                <a:solidFill>
                  <a:schemeClr val="bg1"/>
                </a:solidFill>
                <a:cs typeface="Arial" pitchFamily="34" charset="0"/>
              </a:rPr>
              <a:t>Структура выданных патентов в Костромской области в разрезе видов предпринимательской деятельности в 2013-2014 годах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361950"/>
            <a:ext cx="9144000" cy="5397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Объем ВРП Костромской области, млрд. рублей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-26988"/>
            <a:ext cx="9144000" cy="404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Департамент экономического развития Костромской области				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http://dep-economy44.ru</a:t>
            </a:r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14" name="Объект 1"/>
          <p:cNvGraphicFramePr/>
          <p:nvPr/>
        </p:nvGraphicFramePr>
        <p:xfrm>
          <a:off x="-1044624" y="785794"/>
          <a:ext cx="10325262" cy="6072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Box 1"/>
          <p:cNvSpPr txBox="1"/>
          <p:nvPr/>
        </p:nvSpPr>
        <p:spPr>
          <a:xfrm>
            <a:off x="7452320" y="2132856"/>
            <a:ext cx="1224136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/>
              <a:t>2030 год</a:t>
            </a:r>
            <a:endParaRPr lang="ru-RU" sz="1800" b="1" dirty="0"/>
          </a:p>
        </p:txBody>
      </p:sp>
      <p:sp>
        <p:nvSpPr>
          <p:cNvPr id="20" name="TextBox 1"/>
          <p:cNvSpPr txBox="1"/>
          <p:nvPr/>
        </p:nvSpPr>
        <p:spPr>
          <a:xfrm>
            <a:off x="2645036" y="5445224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2 вар.</a:t>
            </a:r>
            <a:endParaRPr lang="ru-RU" sz="1200" b="1" dirty="0"/>
          </a:p>
        </p:txBody>
      </p:sp>
      <p:sp>
        <p:nvSpPr>
          <p:cNvPr id="21" name="TextBox 1"/>
          <p:cNvSpPr txBox="1"/>
          <p:nvPr/>
        </p:nvSpPr>
        <p:spPr>
          <a:xfrm>
            <a:off x="3166344" y="5445224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3 вар.</a:t>
            </a:r>
            <a:endParaRPr lang="ru-RU" sz="1200" b="1" dirty="0"/>
          </a:p>
        </p:txBody>
      </p:sp>
      <p:sp>
        <p:nvSpPr>
          <p:cNvPr id="22" name="TextBox 1"/>
          <p:cNvSpPr txBox="1"/>
          <p:nvPr/>
        </p:nvSpPr>
        <p:spPr>
          <a:xfrm>
            <a:off x="4499992" y="5445224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1 вар.</a:t>
            </a:r>
            <a:endParaRPr lang="ru-RU" sz="1200" b="1" dirty="0"/>
          </a:p>
        </p:txBody>
      </p:sp>
      <p:sp>
        <p:nvSpPr>
          <p:cNvPr id="23" name="TextBox 1"/>
          <p:cNvSpPr txBox="1"/>
          <p:nvPr/>
        </p:nvSpPr>
        <p:spPr>
          <a:xfrm>
            <a:off x="5004048" y="5445224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2 вар.</a:t>
            </a:r>
            <a:endParaRPr lang="ru-RU" sz="1200" b="1" dirty="0"/>
          </a:p>
        </p:txBody>
      </p:sp>
      <p:sp>
        <p:nvSpPr>
          <p:cNvPr id="24" name="TextBox 1"/>
          <p:cNvSpPr txBox="1"/>
          <p:nvPr/>
        </p:nvSpPr>
        <p:spPr>
          <a:xfrm>
            <a:off x="6876256" y="5445224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1 вар.</a:t>
            </a:r>
            <a:endParaRPr lang="ru-RU" sz="1200" b="1" dirty="0"/>
          </a:p>
        </p:txBody>
      </p:sp>
      <p:sp>
        <p:nvSpPr>
          <p:cNvPr id="25" name="TextBox 1"/>
          <p:cNvSpPr txBox="1"/>
          <p:nvPr/>
        </p:nvSpPr>
        <p:spPr>
          <a:xfrm>
            <a:off x="5551234" y="5445224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3 вар.</a:t>
            </a:r>
            <a:endParaRPr lang="ru-RU" sz="1200" b="1" dirty="0"/>
          </a:p>
        </p:txBody>
      </p:sp>
      <p:sp>
        <p:nvSpPr>
          <p:cNvPr id="26" name="TextBox 1"/>
          <p:cNvSpPr txBox="1"/>
          <p:nvPr/>
        </p:nvSpPr>
        <p:spPr>
          <a:xfrm>
            <a:off x="7406190" y="5445224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2 вар.</a:t>
            </a:r>
            <a:endParaRPr lang="ru-RU" sz="1200" b="1" dirty="0"/>
          </a:p>
        </p:txBody>
      </p:sp>
      <p:sp>
        <p:nvSpPr>
          <p:cNvPr id="27" name="TextBox 1"/>
          <p:cNvSpPr txBox="1"/>
          <p:nvPr/>
        </p:nvSpPr>
        <p:spPr>
          <a:xfrm>
            <a:off x="7956376" y="5445224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3 вар.</a:t>
            </a:r>
            <a:endParaRPr lang="ru-RU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20"/>
          <p:cNvSpPr>
            <a:spLocks noGrp="1"/>
          </p:cNvSpPr>
          <p:nvPr>
            <p:ph type="sldNum" sz="quarter" idx="12"/>
          </p:nvPr>
        </p:nvSpPr>
        <p:spPr bwMode="auto">
          <a:xfrm>
            <a:off x="8786813" y="6572272"/>
            <a:ext cx="357187" cy="285750"/>
          </a:xfrm>
          <a:solidFill>
            <a:srgbClr val="1F497D"/>
          </a:solidFill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2DE62991-468D-4EDE-A5C4-B1E59B9DFE5D}" type="slidenum">
              <a:rPr lang="ru-RU" alt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pPr algn="ctr">
                <a:defRPr/>
              </a:pPr>
              <a:t>5</a:t>
            </a:fld>
            <a:endParaRPr lang="ru-RU" altLang="ru-RU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 flipH="1" flipV="1">
            <a:off x="214313" y="1672158"/>
            <a:ext cx="15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 flipH="1" flipV="1">
            <a:off x="366713" y="1824558"/>
            <a:ext cx="15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642938" y="243408"/>
            <a:ext cx="850106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 algn="ctr" eaLnBrk="1" hangingPunct="1">
              <a:defRPr/>
            </a:pPr>
            <a:endParaRPr lang="ru-RU" sz="500" b="1" dirty="0">
              <a:solidFill>
                <a:schemeClr val="bg1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ru-RU" sz="1400" b="1" dirty="0">
                <a:solidFill>
                  <a:schemeClr val="bg1"/>
                </a:solidFill>
                <a:cs typeface="Arial" pitchFamily="34" charset="0"/>
              </a:rPr>
              <a:t>Структура выданных патентов в Костромской области в разрезе видов предпринимательской деятельности в 2013-2014 годах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361950"/>
            <a:ext cx="9144000" cy="5397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Инвестиции в основной капитал, млрд. рублей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-26988"/>
            <a:ext cx="9144000" cy="404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Департамент экономического развития Костромской области				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http://dep-economy44.ru</a:t>
            </a:r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14" name="Объект 1"/>
          <p:cNvGraphicFramePr/>
          <p:nvPr/>
        </p:nvGraphicFramePr>
        <p:xfrm>
          <a:off x="-1044624" y="785794"/>
          <a:ext cx="10325262" cy="6072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Box 1"/>
          <p:cNvSpPr txBox="1"/>
          <p:nvPr/>
        </p:nvSpPr>
        <p:spPr>
          <a:xfrm>
            <a:off x="7380312" y="2276872"/>
            <a:ext cx="1115616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/>
              <a:t>2030 год</a:t>
            </a:r>
            <a:endParaRPr lang="ru-RU" sz="1800" b="1" dirty="0"/>
          </a:p>
        </p:txBody>
      </p:sp>
      <p:sp>
        <p:nvSpPr>
          <p:cNvPr id="20" name="TextBox 1"/>
          <p:cNvSpPr txBox="1"/>
          <p:nvPr/>
        </p:nvSpPr>
        <p:spPr>
          <a:xfrm>
            <a:off x="2627784" y="5589240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2 вар.</a:t>
            </a:r>
            <a:endParaRPr lang="ru-RU" sz="1200" b="1" dirty="0"/>
          </a:p>
        </p:txBody>
      </p:sp>
      <p:sp>
        <p:nvSpPr>
          <p:cNvPr id="21" name="TextBox 1"/>
          <p:cNvSpPr txBox="1"/>
          <p:nvPr/>
        </p:nvSpPr>
        <p:spPr>
          <a:xfrm>
            <a:off x="3157718" y="5589240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3 вар.</a:t>
            </a:r>
            <a:endParaRPr lang="ru-RU" sz="1200" b="1" dirty="0"/>
          </a:p>
        </p:txBody>
      </p:sp>
      <p:sp>
        <p:nvSpPr>
          <p:cNvPr id="22" name="TextBox 1"/>
          <p:cNvSpPr txBox="1"/>
          <p:nvPr/>
        </p:nvSpPr>
        <p:spPr>
          <a:xfrm>
            <a:off x="4499992" y="5589240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1 вар.</a:t>
            </a:r>
            <a:endParaRPr lang="ru-RU" sz="1200" b="1" dirty="0"/>
          </a:p>
        </p:txBody>
      </p:sp>
      <p:sp>
        <p:nvSpPr>
          <p:cNvPr id="23" name="TextBox 1"/>
          <p:cNvSpPr txBox="1"/>
          <p:nvPr/>
        </p:nvSpPr>
        <p:spPr>
          <a:xfrm>
            <a:off x="5021300" y="5589240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2 вар.</a:t>
            </a:r>
            <a:endParaRPr lang="ru-RU" sz="1200" b="1" dirty="0"/>
          </a:p>
        </p:txBody>
      </p:sp>
      <p:sp>
        <p:nvSpPr>
          <p:cNvPr id="24" name="TextBox 1"/>
          <p:cNvSpPr txBox="1"/>
          <p:nvPr/>
        </p:nvSpPr>
        <p:spPr>
          <a:xfrm>
            <a:off x="6876256" y="5589240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1 вар.</a:t>
            </a:r>
            <a:endParaRPr lang="ru-RU" sz="1200" b="1" dirty="0"/>
          </a:p>
        </p:txBody>
      </p:sp>
      <p:sp>
        <p:nvSpPr>
          <p:cNvPr id="25" name="TextBox 1"/>
          <p:cNvSpPr txBox="1"/>
          <p:nvPr/>
        </p:nvSpPr>
        <p:spPr>
          <a:xfrm>
            <a:off x="5536982" y="5589240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3 вар.</a:t>
            </a:r>
            <a:endParaRPr lang="ru-RU" sz="1200" b="1" dirty="0"/>
          </a:p>
        </p:txBody>
      </p:sp>
      <p:sp>
        <p:nvSpPr>
          <p:cNvPr id="26" name="TextBox 1"/>
          <p:cNvSpPr txBox="1"/>
          <p:nvPr/>
        </p:nvSpPr>
        <p:spPr>
          <a:xfrm>
            <a:off x="7400564" y="5589240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2 вар.</a:t>
            </a:r>
            <a:endParaRPr lang="ru-RU" sz="1200" b="1" dirty="0"/>
          </a:p>
        </p:txBody>
      </p:sp>
      <p:sp>
        <p:nvSpPr>
          <p:cNvPr id="27" name="TextBox 1"/>
          <p:cNvSpPr txBox="1"/>
          <p:nvPr/>
        </p:nvSpPr>
        <p:spPr>
          <a:xfrm>
            <a:off x="7956376" y="5589240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3 вар.</a:t>
            </a:r>
            <a:endParaRPr lang="ru-RU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20"/>
          <p:cNvSpPr>
            <a:spLocks noGrp="1"/>
          </p:cNvSpPr>
          <p:nvPr>
            <p:ph type="sldNum" sz="quarter" idx="12"/>
          </p:nvPr>
        </p:nvSpPr>
        <p:spPr bwMode="auto">
          <a:xfrm>
            <a:off x="8786813" y="6572272"/>
            <a:ext cx="357187" cy="285750"/>
          </a:xfrm>
          <a:solidFill>
            <a:srgbClr val="1F497D"/>
          </a:solidFill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2DE62991-468D-4EDE-A5C4-B1E59B9DFE5D}" type="slidenum">
              <a:rPr lang="ru-RU" alt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pPr algn="ctr">
                <a:defRPr/>
              </a:pPr>
              <a:t>6</a:t>
            </a:fld>
            <a:endParaRPr lang="ru-RU" altLang="ru-RU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 flipH="1" flipV="1">
            <a:off x="214313" y="1672158"/>
            <a:ext cx="15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 flipH="1" flipV="1">
            <a:off x="366713" y="1824558"/>
            <a:ext cx="15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642938" y="243408"/>
            <a:ext cx="850106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 algn="ctr" eaLnBrk="1" hangingPunct="1">
              <a:defRPr/>
            </a:pPr>
            <a:endParaRPr lang="ru-RU" sz="500" b="1" dirty="0">
              <a:solidFill>
                <a:schemeClr val="bg1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ru-RU" sz="1400" b="1" dirty="0">
                <a:solidFill>
                  <a:schemeClr val="bg1"/>
                </a:solidFill>
                <a:cs typeface="Arial" pitchFamily="34" charset="0"/>
              </a:rPr>
              <a:t>Структура выданных патентов в Костромской области в разрезе видов предпринимательской деятельности в 2013-2014 годах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361950"/>
            <a:ext cx="9144000" cy="5397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Денежные доходы в расчете на душу населения в месяц, рублей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-26988"/>
            <a:ext cx="9144000" cy="404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Департамент экономического развития Костромской области				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http://dep-economy44.ru</a:t>
            </a:r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14" name="Объект 1"/>
          <p:cNvGraphicFramePr/>
          <p:nvPr/>
        </p:nvGraphicFramePr>
        <p:xfrm>
          <a:off x="-1044624" y="785794"/>
          <a:ext cx="10325262" cy="6072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Box 1"/>
          <p:cNvSpPr txBox="1"/>
          <p:nvPr/>
        </p:nvSpPr>
        <p:spPr>
          <a:xfrm>
            <a:off x="7236296" y="2636912"/>
            <a:ext cx="1115616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/>
              <a:t>2030 год</a:t>
            </a:r>
            <a:endParaRPr lang="ru-RU" sz="1800" b="1" dirty="0"/>
          </a:p>
        </p:txBody>
      </p:sp>
      <p:sp>
        <p:nvSpPr>
          <p:cNvPr id="20" name="TextBox 1"/>
          <p:cNvSpPr txBox="1"/>
          <p:nvPr/>
        </p:nvSpPr>
        <p:spPr>
          <a:xfrm>
            <a:off x="2627784" y="5589240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2 вар.</a:t>
            </a:r>
            <a:endParaRPr lang="ru-RU" sz="1200" b="1" dirty="0"/>
          </a:p>
        </p:txBody>
      </p:sp>
      <p:sp>
        <p:nvSpPr>
          <p:cNvPr id="21" name="TextBox 1"/>
          <p:cNvSpPr txBox="1"/>
          <p:nvPr/>
        </p:nvSpPr>
        <p:spPr>
          <a:xfrm>
            <a:off x="3157718" y="5589240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3 вар.</a:t>
            </a:r>
            <a:endParaRPr lang="ru-RU" sz="1200" b="1" dirty="0"/>
          </a:p>
        </p:txBody>
      </p:sp>
      <p:sp>
        <p:nvSpPr>
          <p:cNvPr id="22" name="TextBox 1"/>
          <p:cNvSpPr txBox="1"/>
          <p:nvPr/>
        </p:nvSpPr>
        <p:spPr>
          <a:xfrm>
            <a:off x="4499992" y="5589240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1 вар.</a:t>
            </a:r>
            <a:endParaRPr lang="ru-RU" sz="1200" b="1" dirty="0"/>
          </a:p>
        </p:txBody>
      </p:sp>
      <p:sp>
        <p:nvSpPr>
          <p:cNvPr id="23" name="TextBox 1"/>
          <p:cNvSpPr txBox="1"/>
          <p:nvPr/>
        </p:nvSpPr>
        <p:spPr>
          <a:xfrm>
            <a:off x="5021300" y="5589240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2 вар.</a:t>
            </a:r>
            <a:endParaRPr lang="ru-RU" sz="1200" b="1" dirty="0"/>
          </a:p>
        </p:txBody>
      </p:sp>
      <p:sp>
        <p:nvSpPr>
          <p:cNvPr id="24" name="TextBox 1"/>
          <p:cNvSpPr txBox="1"/>
          <p:nvPr/>
        </p:nvSpPr>
        <p:spPr>
          <a:xfrm>
            <a:off x="6876256" y="5589240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1 вар.</a:t>
            </a:r>
            <a:endParaRPr lang="ru-RU" sz="1200" b="1" dirty="0"/>
          </a:p>
        </p:txBody>
      </p:sp>
      <p:sp>
        <p:nvSpPr>
          <p:cNvPr id="25" name="TextBox 1"/>
          <p:cNvSpPr txBox="1"/>
          <p:nvPr/>
        </p:nvSpPr>
        <p:spPr>
          <a:xfrm>
            <a:off x="5536982" y="5589240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3 вар.</a:t>
            </a:r>
            <a:endParaRPr lang="ru-RU" sz="1200" b="1" dirty="0"/>
          </a:p>
        </p:txBody>
      </p:sp>
      <p:sp>
        <p:nvSpPr>
          <p:cNvPr id="26" name="TextBox 1"/>
          <p:cNvSpPr txBox="1"/>
          <p:nvPr/>
        </p:nvSpPr>
        <p:spPr>
          <a:xfrm>
            <a:off x="7400564" y="5589240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2 вар.</a:t>
            </a:r>
            <a:endParaRPr lang="ru-RU" sz="1200" b="1" dirty="0"/>
          </a:p>
        </p:txBody>
      </p:sp>
      <p:sp>
        <p:nvSpPr>
          <p:cNvPr id="27" name="TextBox 1"/>
          <p:cNvSpPr txBox="1"/>
          <p:nvPr/>
        </p:nvSpPr>
        <p:spPr>
          <a:xfrm>
            <a:off x="7956376" y="5589240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3 вар.</a:t>
            </a:r>
            <a:endParaRPr lang="ru-RU" sz="1200" b="1" dirty="0"/>
          </a:p>
        </p:txBody>
      </p:sp>
      <p:sp>
        <p:nvSpPr>
          <p:cNvPr id="18" name="TextBox 1"/>
          <p:cNvSpPr txBox="1"/>
          <p:nvPr/>
        </p:nvSpPr>
        <p:spPr>
          <a:xfrm>
            <a:off x="0" y="1916832"/>
            <a:ext cx="2880320" cy="79208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/>
              <a:t>Доля населения с денежными доходами ниже величины прожиточного минимума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20"/>
          <p:cNvSpPr>
            <a:spLocks noGrp="1"/>
          </p:cNvSpPr>
          <p:nvPr>
            <p:ph type="sldNum" sz="quarter" idx="12"/>
          </p:nvPr>
        </p:nvSpPr>
        <p:spPr bwMode="auto">
          <a:xfrm>
            <a:off x="8786813" y="6572272"/>
            <a:ext cx="357187" cy="285750"/>
          </a:xfrm>
          <a:solidFill>
            <a:srgbClr val="1F497D"/>
          </a:solidFill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2DE62991-468D-4EDE-A5C4-B1E59B9DFE5D}" type="slidenum">
              <a:rPr lang="ru-RU" altLang="ru-RU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pPr algn="ctr">
                <a:defRPr/>
              </a:pPr>
              <a:t>7</a:t>
            </a:fld>
            <a:endParaRPr lang="ru-RU" altLang="ru-RU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 flipH="1" flipV="1">
            <a:off x="214313" y="1672158"/>
            <a:ext cx="15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 flipH="1" flipV="1">
            <a:off x="366713" y="1824558"/>
            <a:ext cx="158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642938" y="243408"/>
            <a:ext cx="850106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 algn="ctr" eaLnBrk="1" hangingPunct="1">
              <a:defRPr/>
            </a:pPr>
            <a:endParaRPr lang="ru-RU" sz="500" b="1" dirty="0">
              <a:solidFill>
                <a:schemeClr val="bg1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ru-RU" sz="1400" b="1" dirty="0">
                <a:solidFill>
                  <a:schemeClr val="bg1"/>
                </a:solidFill>
                <a:cs typeface="Arial" pitchFamily="34" charset="0"/>
              </a:rPr>
              <a:t>Структура выданных патентов в Костромской области в разрезе видов предпринимательской деятельности в 2013-2014 годах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361950"/>
            <a:ext cx="9144000" cy="5397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Численность населения Костромской области, тыс. человек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-26988"/>
            <a:ext cx="9144000" cy="4048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Департамент экономического развития Костромской области				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http://dep-economy44.ru</a:t>
            </a:r>
            <a:endParaRPr lang="ru-RU" sz="1200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14" name="Объект 1"/>
          <p:cNvGraphicFramePr/>
          <p:nvPr/>
        </p:nvGraphicFramePr>
        <p:xfrm>
          <a:off x="-1044624" y="785794"/>
          <a:ext cx="10325262" cy="6072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TextBox 1"/>
          <p:cNvSpPr txBox="1"/>
          <p:nvPr/>
        </p:nvSpPr>
        <p:spPr>
          <a:xfrm>
            <a:off x="7092280" y="2564904"/>
            <a:ext cx="1224136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 smtClean="0"/>
              <a:t>2030 год</a:t>
            </a:r>
            <a:endParaRPr lang="ru-RU" sz="1800" b="1" dirty="0"/>
          </a:p>
        </p:txBody>
      </p:sp>
      <p:sp>
        <p:nvSpPr>
          <p:cNvPr id="20" name="TextBox 1"/>
          <p:cNvSpPr txBox="1"/>
          <p:nvPr/>
        </p:nvSpPr>
        <p:spPr>
          <a:xfrm>
            <a:off x="2645036" y="5445224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2 вар.</a:t>
            </a:r>
            <a:endParaRPr lang="ru-RU" sz="1200" b="1" dirty="0"/>
          </a:p>
        </p:txBody>
      </p:sp>
      <p:sp>
        <p:nvSpPr>
          <p:cNvPr id="21" name="TextBox 1"/>
          <p:cNvSpPr txBox="1"/>
          <p:nvPr/>
        </p:nvSpPr>
        <p:spPr>
          <a:xfrm>
            <a:off x="3166344" y="5445224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3 вар.</a:t>
            </a:r>
            <a:endParaRPr lang="ru-RU" sz="1200" b="1" dirty="0"/>
          </a:p>
        </p:txBody>
      </p:sp>
      <p:sp>
        <p:nvSpPr>
          <p:cNvPr id="22" name="TextBox 1"/>
          <p:cNvSpPr txBox="1"/>
          <p:nvPr/>
        </p:nvSpPr>
        <p:spPr>
          <a:xfrm>
            <a:off x="4499992" y="5445224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1 вар.</a:t>
            </a:r>
            <a:endParaRPr lang="ru-RU" sz="1200" b="1" dirty="0"/>
          </a:p>
        </p:txBody>
      </p:sp>
      <p:sp>
        <p:nvSpPr>
          <p:cNvPr id="23" name="TextBox 1"/>
          <p:cNvSpPr txBox="1"/>
          <p:nvPr/>
        </p:nvSpPr>
        <p:spPr>
          <a:xfrm>
            <a:off x="5004048" y="5445224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2 вар.</a:t>
            </a:r>
            <a:endParaRPr lang="ru-RU" sz="1200" b="1" dirty="0"/>
          </a:p>
        </p:txBody>
      </p:sp>
      <p:sp>
        <p:nvSpPr>
          <p:cNvPr id="24" name="TextBox 1"/>
          <p:cNvSpPr txBox="1"/>
          <p:nvPr/>
        </p:nvSpPr>
        <p:spPr>
          <a:xfrm>
            <a:off x="6876256" y="5445224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1 вар.</a:t>
            </a:r>
            <a:endParaRPr lang="ru-RU" sz="1200" b="1" dirty="0"/>
          </a:p>
        </p:txBody>
      </p:sp>
      <p:sp>
        <p:nvSpPr>
          <p:cNvPr id="25" name="TextBox 1"/>
          <p:cNvSpPr txBox="1"/>
          <p:nvPr/>
        </p:nvSpPr>
        <p:spPr>
          <a:xfrm>
            <a:off x="5551234" y="5445224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3 вар.</a:t>
            </a:r>
            <a:endParaRPr lang="ru-RU" sz="1200" b="1" dirty="0"/>
          </a:p>
        </p:txBody>
      </p:sp>
      <p:sp>
        <p:nvSpPr>
          <p:cNvPr id="26" name="TextBox 1"/>
          <p:cNvSpPr txBox="1"/>
          <p:nvPr/>
        </p:nvSpPr>
        <p:spPr>
          <a:xfrm>
            <a:off x="7406190" y="5445224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2 вар.</a:t>
            </a:r>
            <a:endParaRPr lang="ru-RU" sz="1200" b="1" dirty="0"/>
          </a:p>
        </p:txBody>
      </p:sp>
      <p:sp>
        <p:nvSpPr>
          <p:cNvPr id="27" name="TextBox 1"/>
          <p:cNvSpPr txBox="1"/>
          <p:nvPr/>
        </p:nvSpPr>
        <p:spPr>
          <a:xfrm>
            <a:off x="7956376" y="5445224"/>
            <a:ext cx="576064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3 вар.</a:t>
            </a:r>
            <a:endParaRPr lang="ru-RU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5150</TotalTime>
  <Words>585</Words>
  <Application>Microsoft Office PowerPoint</Application>
  <PresentationFormat>Экран (4:3)</PresentationFormat>
  <Paragraphs>162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DERPT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prostokishina</dc:creator>
  <cp:lastModifiedBy>chernova</cp:lastModifiedBy>
  <cp:revision>965</cp:revision>
  <dcterms:created xsi:type="dcterms:W3CDTF">2012-07-13T09:29:48Z</dcterms:created>
  <dcterms:modified xsi:type="dcterms:W3CDTF">2016-11-15T14:06:51Z</dcterms:modified>
</cp:coreProperties>
</file>